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11" r:id="rId2"/>
    <p:sldId id="683" r:id="rId3"/>
    <p:sldId id="704" r:id="rId4"/>
    <p:sldId id="708" r:id="rId5"/>
    <p:sldId id="707" r:id="rId6"/>
    <p:sldId id="705" r:id="rId7"/>
    <p:sldId id="706" r:id="rId8"/>
    <p:sldId id="7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B26E07-475F-409B-B3B5-613F3D82AAF1}">
          <p14:sldIdLst>
            <p14:sldId id="611"/>
            <p14:sldId id="683"/>
            <p14:sldId id="704"/>
            <p14:sldId id="708"/>
            <p14:sldId id="707"/>
            <p14:sldId id="705"/>
            <p14:sldId id="706"/>
            <p14:sldId id="7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блик Александра Владимировна" initials="БА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E8EB"/>
    <a:srgbClr val="F2F2F2"/>
    <a:srgbClr val="999999"/>
    <a:srgbClr val="007F6A"/>
    <a:srgbClr val="009884"/>
    <a:srgbClr val="017BBB"/>
    <a:srgbClr val="C97F66"/>
    <a:srgbClr val="EC7F68"/>
    <a:srgbClr val="CA8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7" autoAdjust="0"/>
    <p:restoredTop sz="94672"/>
  </p:normalViewPr>
  <p:slideViewPr>
    <p:cSldViewPr snapToGrid="0" snapToObjects="1">
      <p:cViewPr varScale="1">
        <p:scale>
          <a:sx n="69" d="100"/>
          <a:sy n="69" d="100"/>
        </p:scale>
        <p:origin x="68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B49C-5B8E-4D1A-9068-3AD7B70F2688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792C-5757-448D-B746-FE8BFD26B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4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3912-14FC-9B45-B2C9-28A671C5735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0883-0DBB-4A45-B9EC-4D5F3A92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C0883-0DBB-4A45-B9EC-4D5F3A9277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на фоне">
    <p:bg>
      <p:bgPr>
        <a:gradFill>
          <a:gsLst>
            <a:gs pos="95000">
              <a:schemeClr val="accent2">
                <a:alpha val="70000"/>
              </a:schemeClr>
            </a:gs>
            <a:gs pos="5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/>
              <a:t>Фоновая картинка</a:t>
            </a:r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5" cy="1749048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2" cy="906462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39" hasCustomPrompt="1"/>
          </p:nvPr>
        </p:nvSpPr>
        <p:spPr>
          <a:xfrm>
            <a:off x="695325" y="6939366"/>
            <a:ext cx="984056" cy="7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6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196987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058150" y="1196987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2858912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058150" y="2858912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4513775"/>
            <a:ext cx="959480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058150" y="4513775"/>
            <a:ext cx="959991" cy="1124313"/>
          </a:xfrm>
          <a:prstGeom prst="rect">
            <a:avLst/>
          </a:prstGeom>
        </p:spPr>
        <p:txBody>
          <a:bodyPr tIns="0" anchor="t"/>
          <a:lstStyle>
            <a:lvl1pPr algn="ctr">
              <a:defRPr sz="7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958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3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954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956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57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59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60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962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9637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96524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596675" y="126841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0" hasCustomPrompt="1"/>
          </p:nvPr>
        </p:nvSpPr>
        <p:spPr>
          <a:xfrm>
            <a:off x="6953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21" hasCustomPrompt="1"/>
          </p:nvPr>
        </p:nvSpPr>
        <p:spPr>
          <a:xfrm>
            <a:off x="6953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22" hasCustomPrompt="1"/>
          </p:nvPr>
        </p:nvSpPr>
        <p:spPr>
          <a:xfrm>
            <a:off x="17954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23" hasCustomPrompt="1"/>
          </p:nvPr>
        </p:nvSpPr>
        <p:spPr>
          <a:xfrm>
            <a:off x="17954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24" hasCustomPrompt="1"/>
          </p:nvPr>
        </p:nvSpPr>
        <p:spPr>
          <a:xfrm>
            <a:off x="289562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25" hasCustomPrompt="1"/>
          </p:nvPr>
        </p:nvSpPr>
        <p:spPr>
          <a:xfrm>
            <a:off x="289562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9957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27" hasCustomPrompt="1"/>
          </p:nvPr>
        </p:nvSpPr>
        <p:spPr>
          <a:xfrm>
            <a:off x="39957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28" hasCustomPrompt="1"/>
          </p:nvPr>
        </p:nvSpPr>
        <p:spPr>
          <a:xfrm>
            <a:off x="5095923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0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5095923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1" name="Text Placeholder 49"/>
          <p:cNvSpPr>
            <a:spLocks noGrp="1"/>
          </p:cNvSpPr>
          <p:nvPr>
            <p:ph type="body" sz="quarter" idx="30" hasCustomPrompt="1"/>
          </p:nvPr>
        </p:nvSpPr>
        <p:spPr>
          <a:xfrm>
            <a:off x="6196074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2" name="Text Placeholder 49"/>
          <p:cNvSpPr>
            <a:spLocks noGrp="1"/>
          </p:cNvSpPr>
          <p:nvPr>
            <p:ph type="body" sz="quarter" idx="31" hasCustomPrompt="1"/>
          </p:nvPr>
        </p:nvSpPr>
        <p:spPr>
          <a:xfrm>
            <a:off x="6196074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729622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4" name="Text Placeholder 49"/>
          <p:cNvSpPr>
            <a:spLocks noGrp="1"/>
          </p:cNvSpPr>
          <p:nvPr>
            <p:ph type="body" sz="quarter" idx="33" hasCustomPrompt="1"/>
          </p:nvPr>
        </p:nvSpPr>
        <p:spPr>
          <a:xfrm>
            <a:off x="729622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5" name="Text Placeholder 49"/>
          <p:cNvSpPr>
            <a:spLocks noGrp="1"/>
          </p:cNvSpPr>
          <p:nvPr>
            <p:ph type="body" sz="quarter" idx="34" hasCustomPrompt="1"/>
          </p:nvPr>
        </p:nvSpPr>
        <p:spPr>
          <a:xfrm>
            <a:off x="8396371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8396371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7" name="Text Placeholder 49"/>
          <p:cNvSpPr>
            <a:spLocks noGrp="1"/>
          </p:cNvSpPr>
          <p:nvPr>
            <p:ph type="body" sz="quarter" idx="36" hasCustomPrompt="1"/>
          </p:nvPr>
        </p:nvSpPr>
        <p:spPr>
          <a:xfrm>
            <a:off x="949651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68" name="Text Placeholder 49"/>
          <p:cNvSpPr>
            <a:spLocks noGrp="1"/>
          </p:cNvSpPr>
          <p:nvPr>
            <p:ph type="body" sz="quarter" idx="37" hasCustomPrompt="1"/>
          </p:nvPr>
        </p:nvSpPr>
        <p:spPr>
          <a:xfrm>
            <a:off x="949651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10596667" y="2168414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70" name="Text Placeholder 49"/>
          <p:cNvSpPr>
            <a:spLocks noGrp="1"/>
          </p:cNvSpPr>
          <p:nvPr>
            <p:ph type="body" sz="quarter" idx="39" hasCustomPrompt="1"/>
          </p:nvPr>
        </p:nvSpPr>
        <p:spPr>
          <a:xfrm>
            <a:off x="10596667" y="2484608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32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3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7954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28956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39957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6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50959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7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61960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962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39637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496524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10596675" y="4632257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" name="Text Placeholder 49"/>
          <p:cNvSpPr>
            <a:spLocks noGrp="1"/>
          </p:cNvSpPr>
          <p:nvPr>
            <p:ph type="body" sz="quarter" idx="50" hasCustomPrompt="1"/>
          </p:nvPr>
        </p:nvSpPr>
        <p:spPr>
          <a:xfrm>
            <a:off x="6953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3" name="Text Placeholder 49"/>
          <p:cNvSpPr>
            <a:spLocks noGrp="1"/>
          </p:cNvSpPr>
          <p:nvPr>
            <p:ph type="body" sz="quarter" idx="51" hasCustomPrompt="1"/>
          </p:nvPr>
        </p:nvSpPr>
        <p:spPr>
          <a:xfrm>
            <a:off x="6953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4" name="Text Placeholder 49"/>
          <p:cNvSpPr>
            <a:spLocks noGrp="1"/>
          </p:cNvSpPr>
          <p:nvPr>
            <p:ph type="body" sz="quarter" idx="52" hasCustomPrompt="1"/>
          </p:nvPr>
        </p:nvSpPr>
        <p:spPr>
          <a:xfrm>
            <a:off x="17954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5" name="Text Placeholder 49"/>
          <p:cNvSpPr>
            <a:spLocks noGrp="1"/>
          </p:cNvSpPr>
          <p:nvPr>
            <p:ph type="body" sz="quarter" idx="53" hasCustomPrompt="1"/>
          </p:nvPr>
        </p:nvSpPr>
        <p:spPr>
          <a:xfrm>
            <a:off x="17954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6" name="Text Placeholder 49"/>
          <p:cNvSpPr>
            <a:spLocks noGrp="1"/>
          </p:cNvSpPr>
          <p:nvPr>
            <p:ph type="body" sz="quarter" idx="54" hasCustomPrompt="1"/>
          </p:nvPr>
        </p:nvSpPr>
        <p:spPr>
          <a:xfrm>
            <a:off x="289562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7" name="Text Placeholder 49"/>
          <p:cNvSpPr>
            <a:spLocks noGrp="1"/>
          </p:cNvSpPr>
          <p:nvPr>
            <p:ph type="body" sz="quarter" idx="55" hasCustomPrompt="1"/>
          </p:nvPr>
        </p:nvSpPr>
        <p:spPr>
          <a:xfrm>
            <a:off x="289562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8" name="Text Placeholder 49"/>
          <p:cNvSpPr>
            <a:spLocks noGrp="1"/>
          </p:cNvSpPr>
          <p:nvPr>
            <p:ph type="body" sz="quarter" idx="56" hasCustomPrompt="1"/>
          </p:nvPr>
        </p:nvSpPr>
        <p:spPr>
          <a:xfrm>
            <a:off x="39957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49" name="Text Placeholder 49"/>
          <p:cNvSpPr>
            <a:spLocks noGrp="1"/>
          </p:cNvSpPr>
          <p:nvPr>
            <p:ph type="body" sz="quarter" idx="57" hasCustomPrompt="1"/>
          </p:nvPr>
        </p:nvSpPr>
        <p:spPr>
          <a:xfrm>
            <a:off x="39957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0" name="Text Placeholder 49"/>
          <p:cNvSpPr>
            <a:spLocks noGrp="1"/>
          </p:cNvSpPr>
          <p:nvPr>
            <p:ph type="body" sz="quarter" idx="58" hasCustomPrompt="1"/>
          </p:nvPr>
        </p:nvSpPr>
        <p:spPr>
          <a:xfrm>
            <a:off x="5095923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1" name="Text Placeholder 49"/>
          <p:cNvSpPr>
            <a:spLocks noGrp="1"/>
          </p:cNvSpPr>
          <p:nvPr>
            <p:ph type="body" sz="quarter" idx="59" hasCustomPrompt="1"/>
          </p:nvPr>
        </p:nvSpPr>
        <p:spPr>
          <a:xfrm>
            <a:off x="5095923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2" name="Text Placeholder 49"/>
          <p:cNvSpPr>
            <a:spLocks noGrp="1"/>
          </p:cNvSpPr>
          <p:nvPr>
            <p:ph type="body" sz="quarter" idx="60" hasCustomPrompt="1"/>
          </p:nvPr>
        </p:nvSpPr>
        <p:spPr>
          <a:xfrm>
            <a:off x="6196074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3" name="Text Placeholder 49"/>
          <p:cNvSpPr>
            <a:spLocks noGrp="1"/>
          </p:cNvSpPr>
          <p:nvPr>
            <p:ph type="body" sz="quarter" idx="61" hasCustomPrompt="1"/>
          </p:nvPr>
        </p:nvSpPr>
        <p:spPr>
          <a:xfrm>
            <a:off x="6196074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4" name="Text Placeholder 49"/>
          <p:cNvSpPr>
            <a:spLocks noGrp="1"/>
          </p:cNvSpPr>
          <p:nvPr>
            <p:ph type="body" sz="quarter" idx="62" hasCustomPrompt="1"/>
          </p:nvPr>
        </p:nvSpPr>
        <p:spPr>
          <a:xfrm>
            <a:off x="729622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5" name="Text Placeholder 49"/>
          <p:cNvSpPr>
            <a:spLocks noGrp="1"/>
          </p:cNvSpPr>
          <p:nvPr>
            <p:ph type="body" sz="quarter" idx="63" hasCustomPrompt="1"/>
          </p:nvPr>
        </p:nvSpPr>
        <p:spPr>
          <a:xfrm>
            <a:off x="729622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6" name="Text Placeholder 49"/>
          <p:cNvSpPr>
            <a:spLocks noGrp="1"/>
          </p:cNvSpPr>
          <p:nvPr>
            <p:ph type="body" sz="quarter" idx="64" hasCustomPrompt="1"/>
          </p:nvPr>
        </p:nvSpPr>
        <p:spPr>
          <a:xfrm>
            <a:off x="8396371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7" name="Text Placeholder 49"/>
          <p:cNvSpPr>
            <a:spLocks noGrp="1"/>
          </p:cNvSpPr>
          <p:nvPr>
            <p:ph type="body" sz="quarter" idx="65" hasCustomPrompt="1"/>
          </p:nvPr>
        </p:nvSpPr>
        <p:spPr>
          <a:xfrm>
            <a:off x="8396371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58" name="Text Placeholder 49"/>
          <p:cNvSpPr>
            <a:spLocks noGrp="1"/>
          </p:cNvSpPr>
          <p:nvPr>
            <p:ph type="body" sz="quarter" idx="66" hasCustomPrompt="1"/>
          </p:nvPr>
        </p:nvSpPr>
        <p:spPr>
          <a:xfrm>
            <a:off x="949651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59" name="Text Placeholder 49"/>
          <p:cNvSpPr>
            <a:spLocks noGrp="1"/>
          </p:cNvSpPr>
          <p:nvPr>
            <p:ph type="body" sz="quarter" idx="67" hasCustomPrompt="1"/>
          </p:nvPr>
        </p:nvSpPr>
        <p:spPr>
          <a:xfrm>
            <a:off x="949651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0" name="Text Placeholder 49"/>
          <p:cNvSpPr>
            <a:spLocks noGrp="1"/>
          </p:cNvSpPr>
          <p:nvPr>
            <p:ph type="body" sz="quarter" idx="68" hasCustomPrompt="1"/>
          </p:nvPr>
        </p:nvSpPr>
        <p:spPr>
          <a:xfrm>
            <a:off x="10596667" y="5532257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61" name="Text Placeholder 49"/>
          <p:cNvSpPr>
            <a:spLocks noGrp="1"/>
          </p:cNvSpPr>
          <p:nvPr>
            <p:ph type="body" sz="quarter" idx="69" hasCustomPrompt="1"/>
          </p:nvPr>
        </p:nvSpPr>
        <p:spPr>
          <a:xfrm>
            <a:off x="10596667" y="5848451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6953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71"/>
          </p:nvPr>
        </p:nvSpPr>
        <p:spPr>
          <a:xfrm>
            <a:off x="17954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28956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73"/>
          </p:nvPr>
        </p:nvSpPr>
        <p:spPr>
          <a:xfrm>
            <a:off x="39957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50959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1960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72962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839637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78"/>
          </p:nvPr>
        </p:nvSpPr>
        <p:spPr>
          <a:xfrm>
            <a:off x="9496524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1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10596675" y="2950335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2" name="Text Placeholder 49"/>
          <p:cNvSpPr>
            <a:spLocks noGrp="1"/>
          </p:cNvSpPr>
          <p:nvPr>
            <p:ph type="body" sz="quarter" idx="80" hasCustomPrompt="1"/>
          </p:nvPr>
        </p:nvSpPr>
        <p:spPr>
          <a:xfrm>
            <a:off x="6953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3" name="Text Placeholder 49"/>
          <p:cNvSpPr>
            <a:spLocks noGrp="1"/>
          </p:cNvSpPr>
          <p:nvPr>
            <p:ph type="body" sz="quarter" idx="81" hasCustomPrompt="1"/>
          </p:nvPr>
        </p:nvSpPr>
        <p:spPr>
          <a:xfrm>
            <a:off x="6953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4" name="Text Placeholder 49"/>
          <p:cNvSpPr>
            <a:spLocks noGrp="1"/>
          </p:cNvSpPr>
          <p:nvPr>
            <p:ph type="body" sz="quarter" idx="82" hasCustomPrompt="1"/>
          </p:nvPr>
        </p:nvSpPr>
        <p:spPr>
          <a:xfrm>
            <a:off x="17954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5" name="Text Placeholder 49"/>
          <p:cNvSpPr>
            <a:spLocks noGrp="1"/>
          </p:cNvSpPr>
          <p:nvPr>
            <p:ph type="body" sz="quarter" idx="83" hasCustomPrompt="1"/>
          </p:nvPr>
        </p:nvSpPr>
        <p:spPr>
          <a:xfrm>
            <a:off x="17954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6" name="Text Placeholder 49"/>
          <p:cNvSpPr>
            <a:spLocks noGrp="1"/>
          </p:cNvSpPr>
          <p:nvPr>
            <p:ph type="body" sz="quarter" idx="84" hasCustomPrompt="1"/>
          </p:nvPr>
        </p:nvSpPr>
        <p:spPr>
          <a:xfrm>
            <a:off x="289562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7" name="Text Placeholder 49"/>
          <p:cNvSpPr>
            <a:spLocks noGrp="1"/>
          </p:cNvSpPr>
          <p:nvPr>
            <p:ph type="body" sz="quarter" idx="85" hasCustomPrompt="1"/>
          </p:nvPr>
        </p:nvSpPr>
        <p:spPr>
          <a:xfrm>
            <a:off x="289562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78" name="Text Placeholder 49"/>
          <p:cNvSpPr>
            <a:spLocks noGrp="1"/>
          </p:cNvSpPr>
          <p:nvPr>
            <p:ph type="body" sz="quarter" idx="86" hasCustomPrompt="1"/>
          </p:nvPr>
        </p:nvSpPr>
        <p:spPr>
          <a:xfrm>
            <a:off x="39957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79" name="Text Placeholder 49"/>
          <p:cNvSpPr>
            <a:spLocks noGrp="1"/>
          </p:cNvSpPr>
          <p:nvPr>
            <p:ph type="body" sz="quarter" idx="87" hasCustomPrompt="1"/>
          </p:nvPr>
        </p:nvSpPr>
        <p:spPr>
          <a:xfrm>
            <a:off x="39957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0" name="Text Placeholder 49"/>
          <p:cNvSpPr>
            <a:spLocks noGrp="1"/>
          </p:cNvSpPr>
          <p:nvPr>
            <p:ph type="body" sz="quarter" idx="88" hasCustomPrompt="1"/>
          </p:nvPr>
        </p:nvSpPr>
        <p:spPr>
          <a:xfrm>
            <a:off x="5095923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1" name="Text Placeholder 49"/>
          <p:cNvSpPr>
            <a:spLocks noGrp="1"/>
          </p:cNvSpPr>
          <p:nvPr>
            <p:ph type="body" sz="quarter" idx="89" hasCustomPrompt="1"/>
          </p:nvPr>
        </p:nvSpPr>
        <p:spPr>
          <a:xfrm>
            <a:off x="5095923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2" name="Text Placeholder 49"/>
          <p:cNvSpPr>
            <a:spLocks noGrp="1"/>
          </p:cNvSpPr>
          <p:nvPr>
            <p:ph type="body" sz="quarter" idx="90" hasCustomPrompt="1"/>
          </p:nvPr>
        </p:nvSpPr>
        <p:spPr>
          <a:xfrm>
            <a:off x="6196074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3" name="Text Placeholder 49"/>
          <p:cNvSpPr>
            <a:spLocks noGrp="1"/>
          </p:cNvSpPr>
          <p:nvPr>
            <p:ph type="body" sz="quarter" idx="91" hasCustomPrompt="1"/>
          </p:nvPr>
        </p:nvSpPr>
        <p:spPr>
          <a:xfrm>
            <a:off x="6196074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4" name="Text Placeholder 49"/>
          <p:cNvSpPr>
            <a:spLocks noGrp="1"/>
          </p:cNvSpPr>
          <p:nvPr>
            <p:ph type="body" sz="quarter" idx="92" hasCustomPrompt="1"/>
          </p:nvPr>
        </p:nvSpPr>
        <p:spPr>
          <a:xfrm>
            <a:off x="729622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5" name="Text Placeholder 49"/>
          <p:cNvSpPr>
            <a:spLocks noGrp="1"/>
          </p:cNvSpPr>
          <p:nvPr>
            <p:ph type="body" sz="quarter" idx="93" hasCustomPrompt="1"/>
          </p:nvPr>
        </p:nvSpPr>
        <p:spPr>
          <a:xfrm>
            <a:off x="729622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6" name="Text Placeholder 49"/>
          <p:cNvSpPr>
            <a:spLocks noGrp="1"/>
          </p:cNvSpPr>
          <p:nvPr>
            <p:ph type="body" sz="quarter" idx="94" hasCustomPrompt="1"/>
          </p:nvPr>
        </p:nvSpPr>
        <p:spPr>
          <a:xfrm>
            <a:off x="8396371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7" name="Text Placeholder 49"/>
          <p:cNvSpPr>
            <a:spLocks noGrp="1"/>
          </p:cNvSpPr>
          <p:nvPr>
            <p:ph type="body" sz="quarter" idx="95" hasCustomPrompt="1"/>
          </p:nvPr>
        </p:nvSpPr>
        <p:spPr>
          <a:xfrm>
            <a:off x="8396371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88" name="Text Placeholder 49"/>
          <p:cNvSpPr>
            <a:spLocks noGrp="1"/>
          </p:cNvSpPr>
          <p:nvPr>
            <p:ph type="body" sz="quarter" idx="96" hasCustomPrompt="1"/>
          </p:nvPr>
        </p:nvSpPr>
        <p:spPr>
          <a:xfrm>
            <a:off x="949651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89" name="Text Placeholder 49"/>
          <p:cNvSpPr>
            <a:spLocks noGrp="1"/>
          </p:cNvSpPr>
          <p:nvPr>
            <p:ph type="body" sz="quarter" idx="97" hasCustomPrompt="1"/>
          </p:nvPr>
        </p:nvSpPr>
        <p:spPr>
          <a:xfrm>
            <a:off x="949651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90" name="Text Placeholder 49"/>
          <p:cNvSpPr>
            <a:spLocks noGrp="1"/>
          </p:cNvSpPr>
          <p:nvPr>
            <p:ph type="body" sz="quarter" idx="98" hasCustomPrompt="1"/>
          </p:nvPr>
        </p:nvSpPr>
        <p:spPr>
          <a:xfrm>
            <a:off x="10596667" y="3850335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9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ФИО</a:t>
            </a:r>
          </a:p>
        </p:txBody>
      </p:sp>
      <p:sp>
        <p:nvSpPr>
          <p:cNvPr id="191" name="Text Placeholder 49"/>
          <p:cNvSpPr>
            <a:spLocks noGrp="1"/>
          </p:cNvSpPr>
          <p:nvPr>
            <p:ph type="body" sz="quarter" idx="99" hasCustomPrompt="1"/>
          </p:nvPr>
        </p:nvSpPr>
        <p:spPr>
          <a:xfrm>
            <a:off x="10596667" y="4166529"/>
            <a:ext cx="899999" cy="3178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800">
                <a:latin typeface="+mj-lt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должность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" y="1049140"/>
            <a:ext cx="3193491" cy="5372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40" y="612509"/>
            <a:ext cx="5551548" cy="6245491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137361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6137361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6137361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79"/>
          </p:nvPr>
        </p:nvSpPr>
        <p:spPr>
          <a:xfrm>
            <a:off x="836491" y="1976416"/>
            <a:ext cx="1972315" cy="35036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2886716" y="1742690"/>
            <a:ext cx="2256716" cy="40020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260353" y="2303556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260353" y="1268413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260353" y="2063287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6137361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137361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137361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9260353" y="5657325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9260353" y="4622182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9260353" y="5417056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137361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6137361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6137361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260353" y="398044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260353" y="2945297"/>
            <a:ext cx="223632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9260353" y="3740171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86" y="1214596"/>
            <a:ext cx="8758099" cy="5193458"/>
          </a:xfrm>
          <a:prstGeom prst="rect">
            <a:avLst/>
          </a:prstGeom>
        </p:spPr>
      </p:pic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80"/>
          </p:nvPr>
        </p:nvSpPr>
        <p:spPr>
          <a:xfrm>
            <a:off x="1223567" y="1810306"/>
            <a:ext cx="6138015" cy="384701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8799443" y="2303556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8799443" y="1268413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8799443" y="2063287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8799443" y="5657325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8799443" y="4622182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8799443" y="5417056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8799443" y="3980440"/>
            <a:ext cx="269723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8799443" y="2945297"/>
            <a:ext cx="2697232" cy="814161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8799443" y="3740171"/>
            <a:ext cx="269723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6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659831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516387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372943" y="1264918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4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9831" y="159742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9831" y="2178807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659831" y="2760187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516387" y="159742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6387" y="2178807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516387" y="2760187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372943" y="159742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372943" y="2178807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372943" y="2760187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59831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6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516387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>
              <a:defRPr sz="1600">
                <a:latin typeface="+mj-lt"/>
              </a:defRPr>
            </a:lvl1pPr>
          </a:lstStyle>
          <a:p>
            <a:pPr lvl="0"/>
            <a:r>
              <a:rPr lang="ru-RU"/>
              <a:t>Показатель 7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372943" y="3922949"/>
            <a:ext cx="2123731" cy="3325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/>
              <a:t>Показатель 8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659831" y="425545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659831" y="4836838"/>
            <a:ext cx="2123731" cy="58138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659831" y="5418218"/>
            <a:ext cx="2123731" cy="74763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6516387" y="425545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516387" y="4836838"/>
            <a:ext cx="2123731" cy="58138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516387" y="5418218"/>
            <a:ext cx="2123731" cy="7476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9372943" y="425545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План</a:t>
            </a:r>
            <a:endParaRPr lang="en-US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372943" y="4836838"/>
            <a:ext cx="2123731" cy="581380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ru-RU"/>
              <a:t>Факт</a:t>
            </a:r>
            <a:endParaRPr lang="en-US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9372943" y="5418218"/>
            <a:ext cx="2123731" cy="74763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Отклонение</a:t>
            </a:r>
            <a:endParaRPr lang="en-US"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3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32969" y="1268414"/>
            <a:ext cx="2504316" cy="489743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66899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2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66899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6899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66899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262664" y="1268414"/>
            <a:ext cx="2504316" cy="489743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6398692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3</a:t>
            </a:r>
            <a:endParaRPr lang="en-US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398692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98692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398692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8992359" y="1268414"/>
            <a:ext cx="2504316" cy="489743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9128387" y="1409706"/>
            <a:ext cx="2236322" cy="38006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4</a:t>
            </a:r>
            <a:endParaRPr lang="en-US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128387" y="2112801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9128387" y="3209030"/>
            <a:ext cx="2236322" cy="954534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 XXX XXX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28387" y="4743678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666966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666966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666966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396661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396661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396661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9128387" y="2111547"/>
            <a:ext cx="2236322" cy="37567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План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128387" y="3209030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Факт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9128387" y="4418111"/>
            <a:ext cx="2236322" cy="3723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>
                <a:solidFill>
                  <a:schemeClr val="bg1"/>
                </a:solidFill>
                <a:latin typeface="+mj-lt"/>
              </a:rPr>
              <a:t>Изменение</a:t>
            </a:r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53" hasCustomPrompt="1"/>
          </p:nvPr>
        </p:nvSpPr>
        <p:spPr>
          <a:xfrm>
            <a:off x="587375" y="1268414"/>
            <a:ext cx="2720215" cy="48974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0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344051" y="1560101"/>
            <a:ext cx="2236322" cy="33250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1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695795" y="2935634"/>
            <a:ext cx="1857563" cy="1857563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55" hasCustomPrompt="1"/>
          </p:nvPr>
        </p:nvSpPr>
        <p:spPr>
          <a:xfrm>
            <a:off x="2313500" y="2521156"/>
            <a:ext cx="2686519" cy="2686517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951986" y="5427716"/>
            <a:ext cx="1361514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976002" y="5427717"/>
            <a:ext cx="1361514" cy="250970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389801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5607700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5447101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5719942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5719942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7627199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7684499" y="2547326"/>
            <a:ext cx="1573317" cy="1573315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7845098" y="3886879"/>
            <a:ext cx="1252119" cy="1252119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7957340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7957340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9864598" y="1560101"/>
            <a:ext cx="1687917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 </a:t>
            </a:r>
            <a:r>
              <a:rPr lang="en-US"/>
              <a:t>2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69" hasCustomPrompt="1"/>
          </p:nvPr>
        </p:nvSpPr>
        <p:spPr>
          <a:xfrm>
            <a:off x="10082497" y="2547326"/>
            <a:ext cx="1252119" cy="1252119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9921898" y="3634358"/>
            <a:ext cx="1573317" cy="1573315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10194739" y="2122994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10194739" y="5427717"/>
            <a:ext cx="1027635" cy="25096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1090930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 8 карточ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95325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31353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31353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31353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31353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31353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831353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31353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831353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461003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3597031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3597031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3597031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3597031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3461003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3597031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597031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597031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3597031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226681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62709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6362709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6362709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6362709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69" hasCustomPrompt="1"/>
          </p:nvPr>
        </p:nvSpPr>
        <p:spPr>
          <a:xfrm>
            <a:off x="6226681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70" hasCustomPrompt="1"/>
          </p:nvPr>
        </p:nvSpPr>
        <p:spPr>
          <a:xfrm>
            <a:off x="6362709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71" hasCustomPrompt="1"/>
          </p:nvPr>
        </p:nvSpPr>
        <p:spPr>
          <a:xfrm>
            <a:off x="6362709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72" hasCustomPrompt="1"/>
          </p:nvPr>
        </p:nvSpPr>
        <p:spPr>
          <a:xfrm>
            <a:off x="6362709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6362709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8990286" y="1268414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9126314" y="2524539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9126314" y="1268413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9126314" y="2183422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9126314" y="3075266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8990286" y="3804585"/>
            <a:ext cx="2504316" cy="236126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9126314" y="5060710"/>
            <a:ext cx="2236322" cy="5085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Показатель</a:t>
            </a:r>
            <a:endParaRPr lang="en-US"/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81" hasCustomPrompt="1"/>
          </p:nvPr>
        </p:nvSpPr>
        <p:spPr>
          <a:xfrm>
            <a:off x="9126314" y="3804584"/>
            <a:ext cx="2236322" cy="1155278"/>
          </a:xfrm>
          <a:prstGeom prst="rect">
            <a:avLst/>
          </a:prstGeom>
          <a:noFill/>
          <a:ln w="12700">
            <a:noFill/>
          </a:ln>
        </p:spPr>
        <p:txBody>
          <a:bodyPr tIns="0" anchor="t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ХХ</a:t>
            </a:r>
            <a:r>
              <a:rPr lang="en-US"/>
              <a:t>%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82" hasCustomPrompt="1"/>
          </p:nvPr>
        </p:nvSpPr>
        <p:spPr>
          <a:xfrm>
            <a:off x="9126314" y="4719593"/>
            <a:ext cx="2236322" cy="240269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/>
              <a:t>ед. изм</a:t>
            </a:r>
            <a:endParaRPr lang="en-US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83" hasCustomPrompt="1"/>
          </p:nvPr>
        </p:nvSpPr>
        <p:spPr>
          <a:xfrm>
            <a:off x="9126314" y="5611437"/>
            <a:ext cx="2236322" cy="495766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>
            <a:lvl1pPr>
              <a:defRPr sz="3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+ХХХ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803275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211121" y="4245457"/>
            <a:ext cx="1062000" cy="10620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9842536" y="4245457"/>
            <a:ext cx="1062000" cy="1062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211120" y="1881188"/>
            <a:ext cx="1062000" cy="1062000"/>
          </a:xfrm>
          <a:prstGeom prst="ellipse">
            <a:avLst/>
          </a:prstGeom>
          <a:solidFill>
            <a:srgbClr val="00C8C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395413" y="4245457"/>
            <a:ext cx="1062000" cy="10620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95413" y="1881188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7021641" y="4245457"/>
            <a:ext cx="1062000" cy="10620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7021641" y="1881188"/>
            <a:ext cx="1062000" cy="10620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9842536" y="1881188"/>
            <a:ext cx="1062000" cy="1062000"/>
          </a:xfrm>
          <a:prstGeom prst="ellipse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03275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3618983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618983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434691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434691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9250398" y="300763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9250398" y="330406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803275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03275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3618983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3618983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6434691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6434691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9250398" y="5371786"/>
            <a:ext cx="2246276" cy="296428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9250398" y="5668214"/>
            <a:ext cx="2246276" cy="497636"/>
          </a:xfrm>
          <a:prstGeom prst="rect">
            <a:avLst/>
          </a:prstGeom>
        </p:spPr>
        <p:txBody>
          <a:bodyPr/>
          <a:lstStyle>
            <a:lvl1pPr marL="6350" indent="0" algn="ctr"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635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7" hasCustomPrompt="1"/>
          </p:nvPr>
        </p:nvSpPr>
        <p:spPr>
          <a:xfrm>
            <a:off x="1552994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4368701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7179222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10000117" y="203770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52994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368701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7179222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10000117" y="4406093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картинкой под градиентом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5249" y="0"/>
            <a:ext cx="12197249" cy="6858000"/>
          </a:xfrm>
          <a:prstGeom prst="rect">
            <a:avLst/>
          </a:prstGeom>
          <a:gradFill flip="none" rotWithShape="1">
            <a:gsLst>
              <a:gs pos="6000">
                <a:schemeClr val="accent2">
                  <a:alpha val="70000"/>
                </a:schemeClr>
              </a:gs>
              <a:gs pos="95000">
                <a:schemeClr val="accent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9"/>
          <p:cNvSpPr>
            <a:spLocks noGrp="1"/>
          </p:cNvSpPr>
          <p:nvPr>
            <p:ph type="title" hasCustomPrompt="1"/>
          </p:nvPr>
        </p:nvSpPr>
        <p:spPr>
          <a:xfrm>
            <a:off x="587375" y="2097088"/>
            <a:ext cx="10188574" cy="1749048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400" b="0" i="0" cap="none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ru-RU"/>
              <a:t>Название презентации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4344988"/>
            <a:ext cx="7561261" cy="906462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cap="none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</a:lstStyle>
          <a:p>
            <a:pPr lvl="0"/>
            <a:r>
              <a:rPr lang="ru-RU" dirty="0"/>
              <a:t>Дополнительный текст, пояснение, подзаголовок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39" hasCustomPrompt="1"/>
          </p:nvPr>
        </p:nvSpPr>
        <p:spPr>
          <a:xfrm>
            <a:off x="766761" y="6952155"/>
            <a:ext cx="984056" cy="7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9369161" y="3079886"/>
            <a:ext cx="1287371" cy="1276337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09375" y="3079886"/>
            <a:ext cx="1287371" cy="1276337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449589" y="3079886"/>
            <a:ext cx="1287371" cy="1276337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489803" y="3079886"/>
            <a:ext cx="1287371" cy="1276337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524566" y="3079886"/>
            <a:ext cx="1287371" cy="1276337"/>
          </a:xfrm>
          <a:prstGeom prst="diamond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87376" y="1268413"/>
            <a:ext cx="3161754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87376" y="1567342"/>
            <a:ext cx="3161754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628859" y="1268413"/>
            <a:ext cx="292883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4628859" y="1567342"/>
            <a:ext cx="292883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8556406" y="1268413"/>
            <a:ext cx="271752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556406" y="1567342"/>
            <a:ext cx="271752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669073" y="4889633"/>
            <a:ext cx="292883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2669073" y="5188562"/>
            <a:ext cx="292883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595034" y="4889633"/>
            <a:ext cx="292883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595034" y="5188562"/>
            <a:ext cx="2928832" cy="977288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22902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88139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647925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60771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564771" y="3271409"/>
            <a:ext cx="890698" cy="893290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в круг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8775646" y="2683931"/>
            <a:ext cx="2066400" cy="2066400"/>
          </a:xfrm>
          <a:prstGeom prst="ellipse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6919197" y="2683931"/>
            <a:ext cx="2066400" cy="20664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062750" y="2683931"/>
            <a:ext cx="2066400" cy="2066400"/>
          </a:xfrm>
          <a:prstGeom prst="ellipse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206303" y="2683931"/>
            <a:ext cx="2066400" cy="2066400"/>
          </a:xfrm>
          <a:prstGeom prst="ellipse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349856" y="2683931"/>
            <a:ext cx="2066400" cy="2066400"/>
          </a:xfrm>
          <a:prstGeom prst="ellipse">
            <a:avLst/>
          </a:prstGeom>
          <a:solidFill>
            <a:schemeClr val="accent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47486" y="1268413"/>
            <a:ext cx="284153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747486" y="1567342"/>
            <a:ext cx="2841533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777174" y="1268413"/>
            <a:ext cx="263765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77174" y="1567342"/>
            <a:ext cx="2637652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8694020" y="1268413"/>
            <a:ext cx="244229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8694020" y="1567342"/>
            <a:ext cx="2442293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6736960" y="5084762"/>
            <a:ext cx="263765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6736960" y="5383691"/>
            <a:ext cx="2637652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811937" y="5084762"/>
            <a:ext cx="2637652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811937" y="5383691"/>
            <a:ext cx="2637652" cy="782159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799712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656159" y="3132089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5512605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369053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9225502" y="3133061"/>
            <a:ext cx="1166688" cy="1170084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327257" y="1268413"/>
            <a:ext cx="2441280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9372996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57838" y="1268413"/>
            <a:ext cx="2460811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203579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88421" y="1268413"/>
            <a:ext cx="248401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5034161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819003" y="1268413"/>
            <a:ext cx="2484013" cy="541338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64743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268413"/>
            <a:ext cx="2438274" cy="541338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5325" y="2205523"/>
            <a:ext cx="2123678" cy="3960327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Wingdings" charset="2"/>
              <a:buChar char="§"/>
              <a:defRPr sz="1800">
                <a:latin typeface="+mj-lt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2pPr>
            <a:lvl3pPr marL="12001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3pPr>
            <a:lvl4pPr marL="16573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релки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15462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0840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19620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11097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01353" y="3438839"/>
            <a:ext cx="2581213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089149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003921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94298" y="3438839"/>
            <a:ext cx="2581213" cy="351054"/>
          </a:xfrm>
          <a:prstGeom prst="homePlate">
            <a:avLst/>
          </a:prstGeom>
          <a:solidFill>
            <a:schemeClr val="tx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982094" y="4154346"/>
            <a:ext cx="1898578" cy="510695"/>
          </a:xfrm>
          <a:prstGeom prst="borderCallout1">
            <a:avLst>
              <a:gd name="adj1" fmla="val 844"/>
              <a:gd name="adj2" fmla="val 50198"/>
              <a:gd name="adj3" fmla="val -216952"/>
              <a:gd name="adj4" fmla="val 49968"/>
            </a:avLst>
          </a:prstGeom>
          <a:ln w="25400">
            <a:solidFill>
              <a:schemeClr val="tx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896866" y="1280241"/>
            <a:ext cx="2061616" cy="1751000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38839"/>
            <a:ext cx="2373131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4088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58860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9348320" y="2520545"/>
            <a:ext cx="1898578" cy="510695"/>
          </a:xfrm>
          <a:prstGeom prst="borderCallout1">
            <a:avLst>
              <a:gd name="adj1" fmla="val 101112"/>
              <a:gd name="adj2" fmla="val 50703"/>
              <a:gd name="adj3" fmla="val 318408"/>
              <a:gd name="adj4" fmla="val 50977"/>
            </a:avLst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263092" y="4154346"/>
            <a:ext cx="2061616" cy="2011504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074447" y="3402010"/>
            <a:ext cx="2422227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79665" y="3402010"/>
            <a:ext cx="2422227" cy="351054"/>
          </a:xfrm>
          <a:prstGeom prst="homePlate">
            <a:avLst/>
          </a:prstGeom>
          <a:solidFill>
            <a:schemeClr val="accent4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884885" y="3402010"/>
            <a:ext cx="2422227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790105" y="3402010"/>
            <a:ext cx="2422227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402010"/>
            <a:ext cx="2422227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567301" y="1678764"/>
            <a:ext cx="752681" cy="720725"/>
          </a:xfrm>
          <a:prstGeom prst="accentCallout1">
            <a:avLst>
              <a:gd name="adj1" fmla="val 98166"/>
              <a:gd name="adj2" fmla="val 49905"/>
              <a:gd name="adj3" fmla="val 256804"/>
              <a:gd name="adj4" fmla="val 49994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733610" y="494901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187733"/>
              <a:gd name="adj4" fmla="val 49994"/>
            </a:avLst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864677" y="494901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-187733"/>
              <a:gd name="adj4" fmla="val 49994"/>
            </a:avLst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702887" y="167876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256804"/>
              <a:gd name="adj4" fmla="val 49994"/>
            </a:avLst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950255" y="1678764"/>
            <a:ext cx="752681" cy="720725"/>
          </a:xfrm>
          <a:prstGeom prst="accentCallout1">
            <a:avLst>
              <a:gd name="adj1" fmla="val 88481"/>
              <a:gd name="adj2" fmla="val 49905"/>
              <a:gd name="adj3" fmla="val 256804"/>
              <a:gd name="adj4" fmla="val 49994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83432" y="1815918"/>
            <a:ext cx="2571957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83432" y="2114848"/>
            <a:ext cx="2571957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914499" y="1815918"/>
            <a:ext cx="2571957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914499" y="2114848"/>
            <a:ext cx="2571957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070453"/>
            <a:ext cx="2601705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587375" y="4369383"/>
            <a:ext cx="2601705" cy="1300356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2710" y="4070453"/>
            <a:ext cx="2571957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2710" y="4369383"/>
            <a:ext cx="2571957" cy="1300356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3130" y="4070453"/>
            <a:ext cx="2403544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3130" y="4369383"/>
            <a:ext cx="2403544" cy="1300356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601671" y="1712549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740416" y="1712549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84625" y="1712549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893798" y="498029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7980" y="4980290"/>
            <a:ext cx="686873" cy="658172"/>
          </a:xfrm>
          <a:prstGeom prst="rect">
            <a:avLst/>
          </a:prstGeom>
        </p:spPr>
        <p:txBody>
          <a:bodyPr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иконки в круг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39719" y="3285899"/>
            <a:ext cx="2539694" cy="351054"/>
          </a:xfrm>
          <a:prstGeom prst="homePlate">
            <a:avLst/>
          </a:prstGeom>
          <a:solidFill>
            <a:schemeClr val="accent2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86180" y="3285899"/>
            <a:ext cx="2539694" cy="351054"/>
          </a:xfrm>
          <a:prstGeom prst="homePlate">
            <a:avLst/>
          </a:prstGeom>
          <a:solidFill>
            <a:schemeClr val="accent4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55" y="3285899"/>
            <a:ext cx="2539694" cy="351054"/>
          </a:xfrm>
          <a:prstGeom prst="homePlate">
            <a:avLst/>
          </a:prstGeom>
          <a:solidFill>
            <a:schemeClr val="accent6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30" y="3285899"/>
            <a:ext cx="2539694" cy="351054"/>
          </a:xfrm>
          <a:prstGeom prst="homePlate">
            <a:avLst/>
          </a:prstGeom>
          <a:solidFill>
            <a:schemeClr val="accent5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285899"/>
            <a:ext cx="2442874" cy="351054"/>
          </a:xfrm>
          <a:prstGeom prst="homePlate">
            <a:avLst/>
          </a:prstGeom>
          <a:solidFill>
            <a:schemeClr val="accent1"/>
          </a:solidFill>
        </p:spPr>
        <p:txBody>
          <a:bodyPr anchor="ctr"/>
          <a:lstStyle>
            <a:lvl1pPr marL="319088" indent="0" algn="l">
              <a:tabLst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372604" y="1245813"/>
            <a:ext cx="1088501" cy="1040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3496288" y="4950598"/>
            <a:ext cx="1088501" cy="10404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7618751" y="4950598"/>
            <a:ext cx="1088501" cy="10404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5527699" y="1245813"/>
            <a:ext cx="1088501" cy="104040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9775067" y="1245813"/>
            <a:ext cx="1088501" cy="1040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</a:ln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722313" y="1582258"/>
            <a:ext cx="257094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2722313" y="1881188"/>
            <a:ext cx="2570943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844776" y="1582258"/>
            <a:ext cx="257094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6844776" y="1881188"/>
            <a:ext cx="2570943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4" y="4073895"/>
            <a:ext cx="2565285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753724" y="4073895"/>
            <a:ext cx="2570943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4753724" y="4372825"/>
            <a:ext cx="2570943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9094875" y="4073895"/>
            <a:ext cx="2384538" cy="298929"/>
          </a:xfrm>
          <a:prstGeom prst="rect">
            <a:avLst/>
          </a:prstGeom>
        </p:spPr>
        <p:txBody>
          <a:bodyPr/>
          <a:lstStyle>
            <a:lvl1pPr marL="314325" indent="0">
              <a:spcBef>
                <a:spcPts val="0"/>
              </a:spcBef>
              <a:spcAft>
                <a:spcPts val="300"/>
              </a:spcAft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9094875" y="4372825"/>
            <a:ext cx="2384538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587374" y="4372825"/>
            <a:ext cx="2565285" cy="1185760"/>
          </a:xfrm>
          <a:prstGeom prst="rect">
            <a:avLst/>
          </a:prstGeom>
        </p:spPr>
        <p:txBody>
          <a:bodyPr/>
          <a:lstStyle>
            <a:lvl1pPr marL="314325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tabLst/>
              <a:defRPr sz="14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400">
                <a:latin typeface="+mj-lt"/>
              </a:defRPr>
            </a:lvl2pPr>
          </a:lstStyle>
          <a:p>
            <a:pPr lvl="0"/>
            <a:r>
              <a:rPr lang="ru-RU"/>
              <a:t>Пункт 1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532958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5688053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9935421" y="138057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7779105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656642" y="5096292"/>
            <a:ext cx="781366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4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1608252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526475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56978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11940"/>
            <a:ext cx="1030244" cy="1021414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869241" y="3881037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5264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26286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697858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8692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46028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57977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9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9978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середи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0" y="3499786"/>
            <a:ext cx="12204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695325" y="3882413"/>
            <a:ext cx="3008072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591964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88603" y="3881037"/>
            <a:ext cx="3008072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2615051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79746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591964" y="3882413"/>
            <a:ext cx="3008072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8488603" y="2623128"/>
            <a:ext cx="3008072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4691835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861717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гор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9"/>
          <p:cNvSpPr>
            <a:spLocks noGrp="1"/>
          </p:cNvSpPr>
          <p:nvPr>
            <p:ph sz="quarter" idx="40" hasCustomPrompt="1"/>
          </p:nvPr>
        </p:nvSpPr>
        <p:spPr>
          <a:xfrm flipH="1">
            <a:off x="-2866" y="3499786"/>
            <a:ext cx="10620000" cy="1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/>
              <a:t>   </a:t>
            </a:r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563932" y="304078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587375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3758758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30141" y="3881037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87375" y="2615051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45" name="Content Placeholder 9"/>
          <p:cNvSpPr>
            <a:spLocks noGrp="1"/>
          </p:cNvSpPr>
          <p:nvPr>
            <p:ph sz="quarter" idx="34" hasCustomPrompt="1"/>
          </p:nvPr>
        </p:nvSpPr>
        <p:spPr>
          <a:xfrm>
            <a:off x="68951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758758" y="3882413"/>
            <a:ext cx="2627434" cy="2283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30141" y="2623128"/>
            <a:ext cx="2627434" cy="388812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793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Этап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7513" y="3148141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72" hasCustomPrompt="1"/>
          </p:nvPr>
        </p:nvSpPr>
        <p:spPr>
          <a:xfrm>
            <a:off x="3858629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73" hasCustomPrompt="1"/>
          </p:nvPr>
        </p:nvSpPr>
        <p:spPr>
          <a:xfrm>
            <a:off x="7058717" y="3247786"/>
            <a:ext cx="72000" cy="503999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10909300" cy="958943"/>
          </a:xfrm>
          <a:prstGeom prst="rect">
            <a:avLst/>
          </a:prstGeom>
        </p:spPr>
        <p:txBody>
          <a:bodyPr numCol="2" spcCol="360000"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 иконки в ромбах +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328305" y="1268413"/>
            <a:ext cx="1452423" cy="1439974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14097" y="1268413"/>
            <a:ext cx="1452423" cy="1439974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35178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all" baseline="0">
                <a:solidFill>
                  <a:schemeClr val="accent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7889354" y="1268413"/>
            <a:ext cx="1452423" cy="1439974"/>
          </a:xfrm>
          <a:prstGeom prst="diamond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4649386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all" baseline="0">
                <a:solidFill>
                  <a:schemeClr val="accent6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8210434" y="3053867"/>
            <a:ext cx="2940335" cy="821853"/>
          </a:xfrm>
          <a:prstGeom prst="rect">
            <a:avLst/>
          </a:prstGeom>
        </p:spPr>
        <p:txBody>
          <a:bodyPr/>
          <a:lstStyle>
            <a:lvl1pPr marL="271463" indent="0">
              <a:spcBef>
                <a:spcPts val="0"/>
              </a:spcBef>
              <a:spcAft>
                <a:spcPts val="300"/>
              </a:spcAft>
              <a:tabLst/>
              <a:defRPr sz="2200" cap="all" baseline="0">
                <a:solidFill>
                  <a:schemeClr val="tx2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1035178" y="3884362"/>
            <a:ext cx="2940335" cy="2281487"/>
          </a:xfrm>
          <a:prstGeom prst="rect">
            <a:avLst/>
          </a:prstGeom>
        </p:spPr>
        <p:txBody>
          <a:bodyPr/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4653221" y="3884362"/>
            <a:ext cx="2940335" cy="2281487"/>
          </a:xfrm>
          <a:prstGeom prst="rect">
            <a:avLst/>
          </a:prstGeom>
        </p:spPr>
        <p:txBody>
          <a:bodyPr/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8210434" y="3884362"/>
            <a:ext cx="2940335" cy="2281487"/>
          </a:xfrm>
          <a:prstGeom prst="rect">
            <a:avLst/>
          </a:prstGeom>
        </p:spPr>
        <p:txBody>
          <a:bodyPr/>
          <a:lstStyle>
            <a:lvl1pPr marL="557213" indent="-285750">
              <a:spcBef>
                <a:spcPts val="0"/>
              </a:spcBef>
              <a:spcAft>
                <a:spcPts val="300"/>
              </a:spcAft>
              <a:buClrTx/>
              <a:buFont typeface="Wingdings" charset="2"/>
              <a:buChar char="§"/>
              <a:tabLst/>
              <a:defRPr sz="1600" cap="none" baseline="0">
                <a:solidFill>
                  <a:schemeClr val="tx1"/>
                </a:solidFill>
                <a:latin typeface="+mj-lt"/>
              </a:defRPr>
            </a:lvl1pPr>
            <a:lvl2pPr marL="271463" marR="0" indent="-26511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§"/>
              <a:tabLst/>
              <a:defRPr sz="1600">
                <a:latin typeface="+mj-lt"/>
              </a:defRPr>
            </a:lvl2pPr>
          </a:lstStyle>
          <a:p>
            <a:pPr lvl="0"/>
            <a:r>
              <a:rPr lang="ru-RU"/>
              <a:t>Пункт 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6688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4686209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8242146" y="1613894"/>
            <a:ext cx="746838" cy="7490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6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2609394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3950375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89050" y="5291356"/>
            <a:ext cx="10107625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мпе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Bef>
                <a:spcPts val="300"/>
              </a:spcBef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1268413"/>
            <a:ext cx="3362363" cy="765659"/>
          </a:xfrm>
          <a:prstGeom prst="rect">
            <a:avLst/>
          </a:prstGeom>
        </p:spPr>
        <p:txBody>
          <a:bodyPr/>
          <a:lstStyle>
            <a:lvl1pPr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034072"/>
            <a:ext cx="3362363" cy="413177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300"/>
              </a:spcBef>
              <a:buClrTx/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38145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091482" y="1268413"/>
            <a:ext cx="3405192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0" dir="13500000" algn="br" rotWithShape="0">
              <a:schemeClr val="accent2"/>
            </a:outerShdw>
          </a:effectLst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плашк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915974" y="316237"/>
            <a:ext cx="6915298" cy="6225851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172" y="0"/>
            <a:ext cx="4504801" cy="6858000"/>
          </a:xfrm>
          <a:prstGeom prst="rect">
            <a:avLst/>
          </a:prstGeom>
          <a:solidFill>
            <a:schemeClr val="accent1"/>
          </a:solidFill>
        </p:spPr>
        <p:txBody>
          <a:bodyPr lIns="0" tIns="1152000" rIns="540000"/>
          <a:lstStyle>
            <a:lvl1pPr marL="319088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на градиенте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374136" y="1"/>
            <a:ext cx="8817864" cy="6858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0"/>
            <a:ext cx="5952721" cy="6858000"/>
          </a:xfrm>
          <a:prstGeom prst="rect">
            <a:avLst/>
          </a:prstGeom>
          <a:gradFill>
            <a:gsLst>
              <a:gs pos="95000">
                <a:schemeClr val="accent2">
                  <a:alpha val="70000"/>
                </a:schemeClr>
              </a:gs>
              <a:gs pos="5000">
                <a:schemeClr val="accent6"/>
              </a:gs>
            </a:gsLst>
            <a:lin ang="18900000" scaled="1"/>
          </a:gradFill>
        </p:spPr>
        <p:txBody>
          <a:bodyPr lIns="36000" tIns="972000" rIns="540000"/>
          <a:lstStyle>
            <a:lvl1pPr marL="666750" indent="0">
              <a:lnSpc>
                <a:spcPct val="100000"/>
              </a:lnSpc>
              <a:tabLst>
                <a:tab pos="4219575" algn="l"/>
              </a:tabLst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solidFill>
                  <a:schemeClr val="bg1"/>
                </a:solidFill>
                <a:latin typeface="+mj-lt"/>
              </a:defRPr>
            </a:lvl3pPr>
            <a:lvl4pPr>
              <a:defRPr sz="3000">
                <a:solidFill>
                  <a:schemeClr val="bg1"/>
                </a:solidFill>
                <a:latin typeface="+mj-lt"/>
              </a:defRPr>
            </a:lvl4pPr>
            <a:lvl5pPr>
              <a:defRPr sz="3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Текст цитаты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6" y="5275147"/>
            <a:ext cx="4009910" cy="89070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2000">
                <a:solidFill>
                  <a:schemeClr val="bg1"/>
                </a:solidFill>
                <a:latin typeface="+mj-lt"/>
              </a:defRPr>
            </a:lvl4pPr>
            <a:lvl5pPr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/>
              <a:t>Автор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ртрета с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437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5" y="2563738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600"/>
              </a:spcBef>
              <a:buFont typeface="Wingdings" charset="2"/>
              <a:buNone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lIns="180000" tIns="216000" r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none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6" y="2567937"/>
            <a:ext cx="2534843" cy="3372465"/>
          </a:xfrm>
          <a:prstGeom prst="rect">
            <a:avLst/>
          </a:prstGeom>
        </p:spPr>
        <p:txBody>
          <a:bodyPr lIns="180000"/>
          <a:lstStyle>
            <a:lvl1pPr marL="0" indent="0">
              <a:spcBef>
                <a:spcPts val="600"/>
              </a:spcBef>
              <a:buFont typeface="Wingdings" charset="2"/>
              <a:buNone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695325" y="1268413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картинки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8751896" y="1268413"/>
            <a:ext cx="2744779" cy="4897209"/>
          </a:xfrm>
          <a:prstGeom prst="rect">
            <a:avLst/>
          </a:prstGeom>
          <a:solidFill>
            <a:schemeClr val="accent6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all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8751896" y="3168230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33294" y="1266316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3113927" y="1272612"/>
            <a:ext cx="2730501" cy="4897209"/>
          </a:xfrm>
          <a:prstGeom prst="rect">
            <a:avLst/>
          </a:prstGeom>
          <a:solidFill>
            <a:schemeClr val="accent1"/>
          </a:solidFill>
        </p:spPr>
        <p:txBody>
          <a:bodyPr tIns="126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000" b="0" i="0" kern="1200" cap="all" spc="100" baseline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113927" y="3172429"/>
            <a:ext cx="2452424" cy="2767973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695325" y="1268413"/>
            <a:ext cx="2418602" cy="489953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3399141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9080796" y="1536077"/>
            <a:ext cx="746838" cy="757345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5325" y="1268412"/>
            <a:ext cx="10801348" cy="1947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563" indent="0">
              <a:tabLst/>
              <a:defRPr lang="en-US" sz="24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3612156"/>
            <a:ext cx="10909298" cy="2553695"/>
          </a:xfrm>
          <a:prstGeom prst="rect">
            <a:avLst/>
          </a:prstGeom>
        </p:spPr>
        <p:txBody>
          <a:bodyPr numCol="2" spcCol="720000"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-1"/>
            <a:ext cx="36830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596505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87375" y="2265363"/>
            <a:ext cx="7596188" cy="3900487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400"/>
              </a:spcBef>
              <a:buFont typeface="Wingdings" charset="2"/>
              <a:buChar char="§"/>
              <a:tabLst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 + цита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76" hasCustomPrompt="1"/>
          </p:nvPr>
        </p:nvSpPr>
        <p:spPr>
          <a:xfrm>
            <a:off x="751681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08999" y="-1"/>
            <a:ext cx="36830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87375" y="1268413"/>
            <a:ext cx="7762341" cy="814843"/>
          </a:xfrm>
          <a:prstGeom prst="rect">
            <a:avLst/>
          </a:prstGeom>
        </p:spPr>
        <p:txBody>
          <a:bodyPr numCol="1" spcCol="360000"/>
          <a:lstStyle>
            <a:lvl1pPr>
              <a:lnSpc>
                <a:spcPct val="100000"/>
              </a:lnSpc>
              <a:spcBef>
                <a:spcPts val="600"/>
              </a:spcBef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799522" y="1268413"/>
            <a:ext cx="812478" cy="814843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1089024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1089024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87375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77" hasCustomPrompt="1"/>
          </p:nvPr>
        </p:nvSpPr>
        <p:spPr>
          <a:xfrm>
            <a:off x="3459056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3796399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79"/>
          </p:nvPr>
        </p:nvSpPr>
        <p:spPr>
          <a:xfrm>
            <a:off x="3796399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3294750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81" hasCustomPrompt="1"/>
          </p:nvPr>
        </p:nvSpPr>
        <p:spPr>
          <a:xfrm>
            <a:off x="6162198" y="2083256"/>
            <a:ext cx="2187519" cy="21848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6499541" y="3456220"/>
            <a:ext cx="1850175" cy="27096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6499541" y="2527532"/>
            <a:ext cx="1850175" cy="9286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Font typeface="Wingdings" charset="2"/>
              <a:buNone/>
              <a:tabLst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5997892" y="2422189"/>
            <a:ext cx="501650" cy="1534093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Font typeface="Wingdings" charset="2"/>
              <a:buNone/>
              <a:tabLst/>
              <a:defRPr sz="6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рет + большая Б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"/>
            <a:ext cx="3683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32000" rIns="720000" rtlCol="0" anchor="t"/>
          <a:lstStyle>
            <a:lvl1pPr marL="227013" indent="0">
              <a:lnSpc>
                <a:spcPct val="100000"/>
              </a:lnSpc>
              <a:spcBef>
                <a:spcPts val="600"/>
              </a:spcBef>
              <a:tabLst/>
              <a:defRPr lang="en-US" sz="2000">
                <a:solidFill>
                  <a:srgbClr val="FFFFFF"/>
                </a:solidFill>
                <a:latin typeface="Calibri Light"/>
                <a:ea typeface="+mn-ea"/>
                <a:cs typeface="+mn-cs"/>
              </a:defRPr>
            </a:lvl1pPr>
          </a:lstStyle>
          <a:p>
            <a:pPr marL="182563" lvl="0"/>
            <a:r>
              <a:rPr lang="ru-RU"/>
              <a:t> 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695325" y="692150"/>
            <a:ext cx="2628989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587375" y="2836863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587375" y="4661449"/>
            <a:ext cx="2736850" cy="15044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837062" y="1268413"/>
            <a:ext cx="7659613" cy="4897437"/>
          </a:xfrm>
          <a:prstGeom prst="rect">
            <a:avLst/>
          </a:prstGeom>
        </p:spPr>
        <p:txBody>
          <a:bodyPr numCol="3" spcCol="360000"/>
          <a:lstStyle>
            <a:lvl1pPr marL="7938" indent="0">
              <a:tabLst/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 marL="134938" indent="-134938">
              <a:spcBef>
                <a:spcPts val="200"/>
              </a:spcBef>
              <a:buFont typeface="Wingdings" charset="2"/>
              <a:buChar char="§"/>
              <a:tabLst/>
              <a:defRPr sz="1200">
                <a:latin typeface="+mj-lt"/>
              </a:defRPr>
            </a:lvl2pPr>
          </a:lstStyle>
          <a:p>
            <a:pPr lvl="0"/>
            <a:r>
              <a:rPr lang="ru-RU"/>
              <a:t>Подзаголовок</a:t>
            </a:r>
          </a:p>
          <a:p>
            <a:pPr lvl="1"/>
            <a:r>
              <a:rPr lang="ru-RU"/>
              <a:t>текст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89050" y="1268413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89050" y="3051669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89050" y="4834924"/>
            <a:ext cx="10107625" cy="133092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261245" y="2224984"/>
            <a:ext cx="4897436" cy="2984296"/>
          </a:xfrm>
          <a:prstGeom prst="homePlate">
            <a:avLst>
              <a:gd name="adj" fmla="val 15347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529991" y="-15815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tx2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103426" y="196331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529991" y="246148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5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03426" y="4582944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438519" y="-158151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6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011954" y="1963312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438519" y="2461480"/>
            <a:ext cx="631590" cy="3484719"/>
          </a:xfrm>
          <a:prstGeom prst="homePlate">
            <a:avLst>
              <a:gd name="adj" fmla="val 45750"/>
            </a:avLst>
          </a:prstGeom>
          <a:solidFill>
            <a:schemeClr val="accent4"/>
          </a:solidFill>
        </p:spPr>
        <p:txBody>
          <a:bodyPr vert="vert270" anchor="ctr"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Текст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11954" y="4582943"/>
            <a:ext cx="3484719" cy="1582907"/>
          </a:xfrm>
          <a:prstGeom prst="rect">
            <a:avLst/>
          </a:prstGeom>
        </p:spPr>
        <p:txBody>
          <a:bodyPr lIns="0" rIns="0"/>
          <a:lstStyle>
            <a:lvl1pPr marL="285750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819048" y="1268413"/>
            <a:ext cx="2736850" cy="1974138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портрет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19048" y="3384135"/>
            <a:ext cx="2736850" cy="11355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Имя</a:t>
            </a: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819048" y="4661450"/>
            <a:ext cx="2736850" cy="94459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должность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заика 2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1992" cy="6788727"/>
          </a:xfrm>
          <a:prstGeom prst="rect">
            <a:avLst/>
          </a:prstGeom>
          <a:solidFill>
            <a:srgbClr val="EE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0E8EB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395660" y="1268413"/>
            <a:ext cx="2700340" cy="2426934"/>
          </a:xfrm>
          <a:prstGeom prst="rect">
            <a:avLst/>
          </a:prstGeom>
          <a:solidFill>
            <a:schemeClr val="tx2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568332" y="2058853"/>
            <a:ext cx="2340143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3395659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3695347"/>
            <a:ext cx="2700338" cy="2470503"/>
          </a:xfrm>
          <a:prstGeom prst="rect">
            <a:avLst/>
          </a:prstGeom>
          <a:solidFill>
            <a:schemeClr val="accent4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67997" y="4486318"/>
            <a:ext cx="2340141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4" y="1268413"/>
            <a:ext cx="2700338" cy="242693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796321" y="1268413"/>
            <a:ext cx="2700340" cy="2426934"/>
          </a:xfrm>
          <a:prstGeom prst="rect">
            <a:avLst/>
          </a:prstGeom>
          <a:solidFill>
            <a:schemeClr val="accent5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988052" y="2058853"/>
            <a:ext cx="2340142" cy="1323042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2" hasCustomPrompt="1"/>
          </p:nvPr>
        </p:nvSpPr>
        <p:spPr>
          <a:xfrm>
            <a:off x="8796320" y="3695347"/>
            <a:ext cx="2700340" cy="247050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095993" y="3695347"/>
            <a:ext cx="2700340" cy="2470503"/>
          </a:xfrm>
          <a:prstGeom prst="rect">
            <a:avLst/>
          </a:prstGeom>
          <a:solidFill>
            <a:schemeClr val="accent1"/>
          </a:solidFill>
        </p:spPr>
        <p:txBody>
          <a:bodyPr tIns="180000"/>
          <a:lstStyle>
            <a:lvl1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82563" indent="0">
              <a:tabLst/>
              <a:defRPr lang="en-US" sz="18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82563" indent="0">
              <a:tabLst/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  <a:endParaRPr lang="en-US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287723" y="4486318"/>
            <a:ext cx="2340143" cy="1346499"/>
          </a:xfrm>
          <a:prstGeom prst="rect">
            <a:avLst/>
          </a:prstGeom>
        </p:spPr>
        <p:txBody>
          <a:bodyPr/>
          <a:lstStyle>
            <a:lvl1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6095992" y="1267882"/>
            <a:ext cx="2700340" cy="243613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22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5" y="1268413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36933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3445243" y="1268413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36933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086492" y="4015784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6195161" y="1268413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086492" y="4881330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8837130" y="4023876"/>
            <a:ext cx="2659543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50" name="Picture Placeholder 19"/>
          <p:cNvSpPr>
            <a:spLocks noGrp="1"/>
          </p:cNvSpPr>
          <p:nvPr>
            <p:ph type="pic" sz="quarter" idx="31" hasCustomPrompt="1"/>
          </p:nvPr>
        </p:nvSpPr>
        <p:spPr>
          <a:xfrm>
            <a:off x="8945080" y="1276505"/>
            <a:ext cx="2551594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8837130" y="4889422"/>
            <a:ext cx="2659543" cy="1284520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9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текст-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695325" y="1268413"/>
            <a:ext cx="337131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587375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0239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2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410344" y="1268413"/>
            <a:ext cx="337131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30239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017414" y="4015784"/>
            <a:ext cx="3479261" cy="757520"/>
          </a:xfrm>
          <a:prstGeom prst="rect">
            <a:avLst/>
          </a:prstGeom>
        </p:spPr>
        <p:txBody>
          <a:bodyPr/>
          <a:lstStyle>
            <a:lvl1pPr>
              <a:defRPr lang="en-US" sz="20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Позаголовок</a:t>
            </a:r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28" hasCustomPrompt="1"/>
          </p:nvPr>
        </p:nvSpPr>
        <p:spPr>
          <a:xfrm>
            <a:off x="8125364" y="1268413"/>
            <a:ext cx="3371312" cy="263934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Картинка</a:t>
            </a:r>
            <a:endParaRPr lang="en-US"/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8017414" y="4881329"/>
            <a:ext cx="3479261" cy="1284521"/>
          </a:xfrm>
          <a:prstGeom prst="rect">
            <a:avLst/>
          </a:prstGeom>
        </p:spPr>
        <p:txBody>
          <a:bodyPr/>
          <a:lstStyle>
            <a:lvl1pPr>
              <a:defRPr lang="ru-RU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2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88590" y="1268412"/>
            <a:ext cx="2579115" cy="4897437"/>
          </a:xfrm>
          <a:prstGeom prst="rect">
            <a:avLst/>
          </a:prstGeom>
          <a:solidFill>
            <a:schemeClr val="accent1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95326" y="3011764"/>
            <a:ext cx="2327766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440278" y="1268412"/>
            <a:ext cx="2570418" cy="4897437"/>
          </a:xfrm>
          <a:prstGeom prst="rect">
            <a:avLst/>
          </a:prstGeom>
          <a:solidFill>
            <a:schemeClr val="accent6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437477" y="3011764"/>
            <a:ext cx="2446507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183287" y="1268412"/>
            <a:ext cx="2570398" cy="4897437"/>
          </a:xfrm>
          <a:prstGeom prst="rect">
            <a:avLst/>
          </a:prstGeom>
          <a:solidFill>
            <a:schemeClr val="accent5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6186016" y="3011764"/>
            <a:ext cx="2409105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922210" y="1268412"/>
            <a:ext cx="2574466" cy="4897437"/>
          </a:xfrm>
          <a:prstGeom prst="rect">
            <a:avLst/>
          </a:prstGeom>
          <a:solidFill>
            <a:schemeClr val="accent4"/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8925120" y="3011764"/>
            <a:ext cx="2409102" cy="2909455"/>
          </a:xfrm>
          <a:prstGeom prst="rect">
            <a:avLst/>
          </a:prstGeom>
        </p:spPr>
        <p:txBody>
          <a:bodyPr/>
          <a:lstStyle>
            <a:lvl1pPr marL="273050" indent="-192600">
              <a:spcBef>
                <a:spcPts val="600"/>
              </a:spcBef>
              <a:buFont typeface="Wingdings" charset="2"/>
              <a:buChar char="§"/>
              <a:tabLst/>
              <a:defRPr lang="ru-RU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>
              <a:defRPr lang="en-US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1051094" y="1431932"/>
            <a:ext cx="66164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794631" y="1431932"/>
            <a:ext cx="695390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73" hasCustomPrompt="1"/>
          </p:nvPr>
        </p:nvSpPr>
        <p:spPr>
          <a:xfrm>
            <a:off x="6539048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74" hasCustomPrompt="1"/>
          </p:nvPr>
        </p:nvSpPr>
        <p:spPr>
          <a:xfrm>
            <a:off x="9284377" y="1431932"/>
            <a:ext cx="684759" cy="655393"/>
          </a:xfrm>
          <a:prstGeom prst="rect">
            <a:avLst/>
          </a:prstGeom>
        </p:spPr>
        <p:txBody>
          <a:bodyPr anchor="ctr"/>
          <a:lstStyle>
            <a:lvl1pPr algn="ctr"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цифра +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5325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2777987"/>
            <a:ext cx="4986235" cy="35447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587375" y="1268413"/>
            <a:ext cx="4986235" cy="144466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138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000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266973" y="3616477"/>
            <a:ext cx="2306637" cy="2549373"/>
          </a:xfrm>
          <a:prstGeom prst="rect">
            <a:avLst/>
          </a:prstGeom>
          <a:solidFill>
            <a:schemeClr val="accent2"/>
          </a:solidFill>
        </p:spPr>
        <p:txBody>
          <a:bodyPr tIns="827999" rIns="180000"/>
          <a:lstStyle>
            <a:lvl1pPr marL="889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lang="en-US" sz="1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88900" indent="0">
              <a:spcBef>
                <a:spcPts val="0"/>
              </a:spcBef>
              <a:buFont typeface="Wingdings" charset="2"/>
              <a:buNone/>
              <a:tabLst/>
              <a:defRPr lang="en-US" sz="48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lvl="0"/>
            <a:r>
              <a:rPr lang="ru-RU"/>
              <a:t>Текст</a:t>
            </a:r>
          </a:p>
          <a:p>
            <a:pPr lvl="1"/>
            <a:r>
              <a:rPr lang="ru-RU"/>
              <a:t>000</a:t>
            </a:r>
          </a:p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868522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72" hasCustomPrompt="1"/>
          </p:nvPr>
        </p:nvSpPr>
        <p:spPr>
          <a:xfrm>
            <a:off x="3438359" y="3716619"/>
            <a:ext cx="578982" cy="580667"/>
          </a:xfrm>
          <a:prstGeom prst="rect">
            <a:avLst/>
          </a:prstGeom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1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колонки текст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96197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46853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6216346" y="1270660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975628" y="1268413"/>
            <a:ext cx="2519386" cy="683638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>
              <a:defRPr lang="en-US" sz="2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ru-RU"/>
              <a:t>Подзаголовок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8" hasCustomPrompt="1"/>
          </p:nvPr>
        </p:nvSpPr>
        <p:spPr>
          <a:xfrm>
            <a:off x="695325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3468462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0" hasCustomPrompt="1"/>
          </p:nvPr>
        </p:nvSpPr>
        <p:spPr>
          <a:xfrm>
            <a:off x="6215477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1" hasCustomPrompt="1"/>
          </p:nvPr>
        </p:nvSpPr>
        <p:spPr>
          <a:xfrm>
            <a:off x="8975554" y="4002898"/>
            <a:ext cx="2521120" cy="2162952"/>
          </a:xfrm>
          <a:prstGeom prst="rect">
            <a:avLst/>
          </a:prstGeom>
        </p:spPr>
        <p:txBody>
          <a:bodyPr/>
          <a:lstStyle>
            <a:lvl1pPr marL="136525" indent="-136525">
              <a:spcBef>
                <a:spcPts val="300"/>
              </a:spcBef>
              <a:buFont typeface="Wingdings" charset="2"/>
              <a:buChar char="§"/>
              <a:tabLst/>
              <a:defRPr sz="14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2127025"/>
            <a:ext cx="1602164" cy="1588431"/>
          </a:xfrm>
          <a:prstGeom prst="diamond">
            <a:avLst/>
          </a:prstGeom>
          <a:solidFill>
            <a:schemeClr val="accent1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992518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3465814" y="2127025"/>
            <a:ext cx="1602164" cy="1588431"/>
          </a:xfrm>
          <a:prstGeom prst="diamond">
            <a:avLst/>
          </a:prstGeom>
          <a:solidFill>
            <a:schemeClr val="accent6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73" hasCustomPrompt="1"/>
          </p:nvPr>
        </p:nvSpPr>
        <p:spPr>
          <a:xfrm>
            <a:off x="6236303" y="2127025"/>
            <a:ext cx="1602164" cy="1588431"/>
          </a:xfrm>
          <a:prstGeom prst="diamond">
            <a:avLst/>
          </a:prstGeom>
          <a:solidFill>
            <a:schemeClr val="accent5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8975554" y="2127025"/>
            <a:ext cx="1602164" cy="1588431"/>
          </a:xfrm>
          <a:prstGeom prst="diamond">
            <a:avLst/>
          </a:prstGeom>
          <a:solidFill>
            <a:schemeClr val="accent4"/>
          </a:solidFill>
          <a:ln w="76200">
            <a:noFill/>
            <a:miter lim="800000"/>
          </a:ln>
        </p:spPr>
        <p:txBody>
          <a:bodyPr anchor="ctr"/>
          <a:lstStyle>
            <a:lvl1pPr marL="90488" indent="0" algn="l">
              <a:tabLst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 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75" hasCustomPrompt="1"/>
          </p:nvPr>
        </p:nvSpPr>
        <p:spPr>
          <a:xfrm>
            <a:off x="376300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76" hasCustomPrompt="1"/>
          </p:nvPr>
        </p:nvSpPr>
        <p:spPr>
          <a:xfrm>
            <a:off x="6533496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77" hasCustomPrompt="1"/>
          </p:nvPr>
        </p:nvSpPr>
        <p:spPr>
          <a:xfrm>
            <a:off x="9272747" y="2436245"/>
            <a:ext cx="1007778" cy="1010712"/>
          </a:xfrm>
          <a:prstGeom prst="rect">
            <a:avLst/>
          </a:prstGeom>
        </p:spPr>
        <p:txBody>
          <a:bodyPr anchor="ctr"/>
          <a:lstStyle>
            <a:lvl1pPr algn="ctr"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ru-RU"/>
              <a:t>иконка</a:t>
            </a:r>
            <a:endParaRPr lang="en-US"/>
          </a:p>
        </p:txBody>
      </p:sp>
      <p:sp>
        <p:nvSpPr>
          <p:cNvPr id="3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695325" y="1268413"/>
            <a:ext cx="10801349" cy="48974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/>
              <a:t>Диаграмма</a:t>
            </a:r>
            <a:endParaRPr lang="en-US"/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1268413"/>
            <a:ext cx="3712573" cy="4897437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j-lt"/>
              </a:defRPr>
            </a:lvl1pPr>
          </a:lstStyle>
          <a:p>
            <a:pPr lvl="0"/>
            <a:r>
              <a:rPr lang="ru-RU"/>
              <a:t>Текст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026133" y="3193836"/>
            <a:ext cx="1874838" cy="54451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45" y="1268413"/>
            <a:ext cx="1874838" cy="54451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9175110" y="1268413"/>
            <a:ext cx="1874838" cy="544512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4742345" y="4152300"/>
            <a:ext cx="1874838" cy="54451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9316664" y="4035449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9316664" y="4887262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316664" y="5653644"/>
            <a:ext cx="1595246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164488" y="5653644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5164488" y="4904293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5164488" y="2815729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164488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9596412" y="2066378"/>
            <a:ext cx="1315498" cy="51220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Отдел</a:t>
            </a:r>
            <a:endParaRPr lang="en-US"/>
          </a:p>
        </p:txBody>
      </p:sp>
      <p:sp>
        <p:nvSpPr>
          <p:cNvPr id="23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Teardrop 1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31237" y="409839"/>
            <a:ext cx="396328" cy="30775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2901" y="6504161"/>
            <a:ext cx="1828025" cy="23083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Commerce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027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и с аватар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" y="0"/>
            <a:ext cx="12192000" cy="864000"/>
          </a:xfrm>
          <a:prstGeom prst="rect">
            <a:avLst/>
          </a:prstGeom>
          <a:solidFill>
            <a:srgbClr val="E0E7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8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864001"/>
            <a:ext cx="12192000" cy="592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837346" y="1268413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837346" y="2609394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837346" y="3950375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7346" y="5291356"/>
            <a:ext cx="9659329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95324" y="1268413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95324" y="2609394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95324" y="3950375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95324" y="5291356"/>
            <a:ext cx="874800" cy="8744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545" y="2195658"/>
            <a:ext cx="12192000" cy="2125087"/>
          </a:xfrm>
          <a:prstGeom prst="rect">
            <a:avLst/>
          </a:prstGeom>
        </p:spPr>
        <p:txBody>
          <a:bodyPr lIns="45720" tIns="22860" rIns="45720" bIns="2286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20" tIns="22860" rIns="45720" bIns="22860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1237" y="409839"/>
            <a:ext cx="396328" cy="30775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3083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Commerce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46346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74701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15A7-84C8-453D-9B31-45764F6C23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9E3BA-FF50-47E7-8823-E918C90858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6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686D-226B-4827-A892-027A50E573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B275-E458-4350-A245-CAA2B181A6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4221" y="0"/>
            <a:ext cx="10522453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74800" cy="87449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 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брикатор с вымп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5780203" y="-47780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2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464008" y="1963313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5780201" y="2571853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5</a:t>
            </a:r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464008" y="4582944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9548895" y="-47781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3</a:t>
            </a:r>
            <a:endParaRPr lang="en-US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32700" y="1963312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9548893" y="2571852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6</a:t>
            </a:r>
            <a:endParaRPr lang="en-US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232700" y="4582943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872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2011520" y="-47779"/>
            <a:ext cx="631590" cy="3263979"/>
          </a:xfrm>
          <a:prstGeom prst="homePlate">
            <a:avLst>
              <a:gd name="adj" fmla="val 45750"/>
            </a:avLst>
          </a:prstGeom>
          <a:solidFill>
            <a:schemeClr val="accent1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1</a:t>
            </a:r>
            <a:endParaRPr lang="en-US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695325" y="1963314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2011518" y="2571854"/>
            <a:ext cx="631590" cy="3263975"/>
          </a:xfrm>
          <a:prstGeom prst="homePlate">
            <a:avLst>
              <a:gd name="adj" fmla="val 45750"/>
            </a:avLst>
          </a:prstGeom>
          <a:solidFill>
            <a:schemeClr val="bg2"/>
          </a:solidFill>
        </p:spPr>
        <p:txBody>
          <a:bodyPr vert="vert270" anchor="ctr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Раздел 4</a:t>
            </a:r>
            <a:endParaRPr lang="en-US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95325" y="4582945"/>
            <a:ext cx="3263975" cy="15829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Wingdings" charset="2"/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квадр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67821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366666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95325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6096000" y="3026790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49" hasCustomPrompt="1"/>
          </p:nvPr>
        </p:nvSpPr>
        <p:spPr>
          <a:xfrm>
            <a:off x="695325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51" hasCustomPrompt="1"/>
          </p:nvPr>
        </p:nvSpPr>
        <p:spPr>
          <a:xfrm>
            <a:off x="6096000" y="4685759"/>
            <a:ext cx="576263" cy="576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5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ром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EEF0F3"/>
          </a:solidFill>
          <a:ln w="12700" cap="flat">
            <a:noFill/>
            <a:miter lim="400000"/>
          </a:ln>
          <a:effectLst>
            <a:outerShdw blurRad="25400" dist="25400" dir="5400000" rotWithShape="0">
              <a:schemeClr val="bg2">
                <a:lumMod val="90000"/>
                <a:alpha val="6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36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1" name="Shape"/>
          <p:cNvSpPr/>
          <p:nvPr userDrawn="1"/>
        </p:nvSpPr>
        <p:spPr>
          <a:xfrm>
            <a:off x="9991115" y="286073"/>
            <a:ext cx="1505560" cy="2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064191" y="136032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55" hasCustomPrompt="1"/>
          </p:nvPr>
        </p:nvSpPr>
        <p:spPr>
          <a:xfrm>
            <a:off x="6064191" y="302628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57" hasCustomPrompt="1"/>
          </p:nvPr>
        </p:nvSpPr>
        <p:spPr>
          <a:xfrm>
            <a:off x="587375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6064191" y="4692244"/>
            <a:ext cx="846000" cy="846000"/>
          </a:xfrm>
          <a:prstGeom prst="flowChartDecision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№</a:t>
            </a:r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97005" y="0"/>
            <a:ext cx="10899670" cy="861565"/>
          </a:xfrm>
        </p:spPr>
        <p:txBody>
          <a:bodyPr anchor="ctr"/>
          <a:lstStyle>
            <a:lvl1pPr>
              <a:defRPr sz="2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47486" y="1268413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8967" y="1268413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546856" y="2030099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018967" y="2030099"/>
            <a:ext cx="4478656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1547486" y="2928537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7018967" y="2928537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546856" y="3690223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018967" y="3690223"/>
            <a:ext cx="4478656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547486" y="4587506"/>
            <a:ext cx="3901615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018967" y="4587506"/>
            <a:ext cx="4477708" cy="7616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  <a:lvl2pPr marL="7938" indent="0">
              <a:tabLst/>
              <a:defRPr sz="16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1546856" y="5349192"/>
            <a:ext cx="3902441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7018967" y="5349192"/>
            <a:ext cx="4478656" cy="4940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latin typeface="+mj-lt"/>
              </a:defRPr>
            </a:lvl1pPr>
            <a:lvl2pPr>
              <a:defRPr lang="en-US" sz="1600" b="0" i="0" kern="120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2pPr>
          </a:lstStyle>
          <a:p>
            <a:pPr marL="0" lvl="0" indent="-449262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</a:pPr>
            <a:r>
              <a:rPr lang="en-US"/>
              <a:t>Second </a:t>
            </a:r>
            <a:r>
              <a:rPr lang="ru-RU"/>
              <a:t/>
            </a:r>
            <a:br>
              <a:rPr lang="ru-RU"/>
            </a:br>
            <a:r>
              <a:rPr lang="en-US"/>
              <a:t>level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87375" y="1"/>
            <a:ext cx="10909300" cy="69215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785999"/>
            <a:ext cx="12192000" cy="1250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723" r:id="rId3"/>
    <p:sldLayoutId id="2147483728" r:id="rId4"/>
    <p:sldLayoutId id="2147483730" r:id="rId5"/>
    <p:sldLayoutId id="2147483731" r:id="rId6"/>
    <p:sldLayoutId id="2147483735" r:id="rId7"/>
    <p:sldLayoutId id="2147483690" r:id="rId8"/>
    <p:sldLayoutId id="2147483691" r:id="rId9"/>
    <p:sldLayoutId id="2147483692" r:id="rId10"/>
    <p:sldLayoutId id="2147483653" r:id="rId11"/>
    <p:sldLayoutId id="2147483729" r:id="rId12"/>
    <p:sldLayoutId id="2147483724" r:id="rId13"/>
    <p:sldLayoutId id="2147483725" r:id="rId14"/>
    <p:sldLayoutId id="2147483719" r:id="rId15"/>
    <p:sldLayoutId id="2147483720" r:id="rId16"/>
    <p:sldLayoutId id="2147483721" r:id="rId17"/>
    <p:sldLayoutId id="2147483722" r:id="rId18"/>
    <p:sldLayoutId id="2147483713" r:id="rId19"/>
    <p:sldLayoutId id="2147483709" r:id="rId20"/>
    <p:sldLayoutId id="2147483710" r:id="rId21"/>
    <p:sldLayoutId id="2147483705" r:id="rId22"/>
    <p:sldLayoutId id="2147483706" r:id="rId23"/>
    <p:sldLayoutId id="2147483711" r:id="rId24"/>
    <p:sldLayoutId id="2147483712" r:id="rId25"/>
    <p:sldLayoutId id="2147483707" r:id="rId26"/>
    <p:sldLayoutId id="2147483736" r:id="rId27"/>
    <p:sldLayoutId id="2147483737" r:id="rId28"/>
    <p:sldLayoutId id="2147483714" r:id="rId29"/>
    <p:sldLayoutId id="2147483703" r:id="rId30"/>
    <p:sldLayoutId id="2147483702" r:id="rId31"/>
    <p:sldLayoutId id="2147483693" r:id="rId32"/>
    <p:sldLayoutId id="2147483694" r:id="rId33"/>
    <p:sldLayoutId id="2147483732" r:id="rId34"/>
    <p:sldLayoutId id="2147483699" r:id="rId35"/>
    <p:sldLayoutId id="2147483700" r:id="rId36"/>
    <p:sldLayoutId id="2147483701" r:id="rId37"/>
    <p:sldLayoutId id="2147483738" r:id="rId38"/>
    <p:sldLayoutId id="2147483733" r:id="rId39"/>
    <p:sldLayoutId id="2147483734" r:id="rId40"/>
    <p:sldLayoutId id="2147483718" r:id="rId41"/>
    <p:sldLayoutId id="2147483696" r:id="rId42"/>
    <p:sldLayoutId id="2147483717" r:id="rId43"/>
    <p:sldLayoutId id="2147483697" r:id="rId44"/>
    <p:sldLayoutId id="2147483716" r:id="rId45"/>
    <p:sldLayoutId id="2147483698" r:id="rId46"/>
    <p:sldLayoutId id="2147483704" r:id="rId47"/>
    <p:sldLayoutId id="2147483715" r:id="rId48"/>
    <p:sldLayoutId id="2147483740" r:id="rId49"/>
    <p:sldLayoutId id="2147483741" r:id="rId50"/>
    <p:sldLayoutId id="2147483773" r:id="rId51"/>
    <p:sldLayoutId id="2147483761" r:id="rId52"/>
    <p:sldLayoutId id="2147483774" r:id="rId5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0" i="0" kern="1200" cap="none" baseline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n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17" orient="horz" pos="799" userDrawn="1">
          <p15:clr>
            <a:srgbClr val="F26B43"/>
          </p15:clr>
        </p15:guide>
        <p15:guide id="18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.ru/ru/s_m_business/bankingservice/rko#price" TargetMode="External"/><Relationship Id="rId3" Type="http://schemas.openxmlformats.org/officeDocument/2006/relationships/hyperlink" Target="https://www.sberbank.ru/common/img/uploaded/files/pdf/legal/ovs/&#1091;&#1089;&#1083;&#1086;&#1074;&#1080;&#1103;_&#1073;&#1072;&#1085;&#1082;&#1086;&#1074;&#1089;&#1082;&#1086;&#1075;&#1086;_&#1089;&#1086;&#1087;&#1088;&#1086;&#1074;&#1086;&#1078;&#1076;&#1077;&#1085;&#1080;&#1103;_&#1082;&#1086;&#1085;&#1090;&#1088;&#1072;&#1082;&#1090;&#1099;_615_&#1087;&#1087;_&#1088;&#1092;.pdf" TargetMode="External"/><Relationship Id="rId7" Type="http://schemas.openxmlformats.org/officeDocument/2006/relationships/hyperlink" Target="https://www.sberbank.ru/ru/about/today/oib?legal_pers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sberbank.ru/common/img/uploaded/files/pdf/legal/ovs/docs_rko.pdf" TargetMode="External"/><Relationship Id="rId5" Type="http://schemas.openxmlformats.org/officeDocument/2006/relationships/hyperlink" Target="https://www.sberbank.ru/common/img/uploaded/files/pdf/s_m_business/dk/usl-otkr-i-obsl-rsk30042020.pdf" TargetMode="External"/><Relationship Id="rId4" Type="http://schemas.openxmlformats.org/officeDocument/2006/relationships/hyperlink" Target="https://www.sberbank.ru/ru/legal/new_sbbo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ru/about/today/oib?legal_pers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.ru/common/img/uploaded/files/pdf/legal/ovs/&#1091;&#1089;&#1083;&#1086;&#1074;&#1080;&#1103;_&#1073;&#1072;&#1085;&#1082;&#1086;&#1074;&#1089;&#1082;&#1086;&#1075;&#1086;_&#1089;&#1086;&#1087;&#1088;&#1086;&#1074;&#1086;&#1078;&#1076;&#1077;&#1085;&#1080;&#1103;_&#1082;&#1086;&#1085;&#1090;&#1088;&#1072;&#1082;&#1090;&#1099;_615_&#1087;&#1087;_&#1088;&#1092;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l:8(800)555577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742CD5-E72F-6E49-814B-659578DA5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88" y="1968519"/>
            <a:ext cx="12192000" cy="599793"/>
          </a:xfrm>
        </p:spPr>
        <p:txBody>
          <a:bodyPr/>
          <a:lstStyle/>
          <a:p>
            <a:pPr algn="ctr"/>
            <a:r>
              <a:rPr lang="ru-RU" sz="5000" dirty="0" smtClean="0"/>
              <a:t>Сопровождение договоров капитального ремонта для подрядчиков </a:t>
            </a:r>
            <a:br>
              <a:rPr lang="ru-RU" sz="5000" dirty="0" smtClean="0"/>
            </a:br>
            <a:r>
              <a:rPr lang="ru-RU" sz="3200" dirty="0" smtClean="0"/>
              <a:t>В рамках ПП РФ №615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013267" y="347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97467" y="340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Shape"/>
          <p:cNvSpPr/>
          <p:nvPr/>
        </p:nvSpPr>
        <p:spPr>
          <a:xfrm>
            <a:off x="695326" y="692150"/>
            <a:ext cx="1990513" cy="3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36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03B8CDB-1B37-814E-B8F8-38B766BB9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128" name="Текст 1"/>
          <p:cNvSpPr txBox="1">
            <a:spLocks/>
          </p:cNvSpPr>
          <p:nvPr/>
        </p:nvSpPr>
        <p:spPr>
          <a:xfrm>
            <a:off x="748458" y="1808136"/>
            <a:ext cx="2579115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algn="ctr"/>
            <a:endParaRPr lang="ru-RU" sz="2000" dirty="0" smtClean="0">
              <a:solidFill>
                <a:srgbClr val="FFFFFF"/>
              </a:solidFill>
            </a:endParaRPr>
          </a:p>
          <a:p>
            <a:pPr marL="87313" lvl="0" algn="ctr"/>
            <a:endParaRPr lang="ru-RU" sz="2000" dirty="0" smtClean="0">
              <a:solidFill>
                <a:srgbClr val="FFFFFF"/>
              </a:solidFill>
            </a:endParaRPr>
          </a:p>
          <a:p>
            <a:pPr marL="87313" lvl="0" algn="ctr"/>
            <a:r>
              <a:rPr lang="ru-RU" sz="2000" dirty="0" smtClean="0">
                <a:solidFill>
                  <a:srgbClr val="FFFFFF"/>
                </a:solidFill>
              </a:rPr>
              <a:t>Контроль </a:t>
            </a:r>
            <a:r>
              <a:rPr lang="ru-RU" sz="2000" dirty="0">
                <a:solidFill>
                  <a:srgbClr val="FFFFFF"/>
                </a:solidFill>
              </a:rPr>
              <a:t>целевого использования денежных средств</a:t>
            </a:r>
          </a:p>
        </p:txBody>
      </p:sp>
      <p:sp>
        <p:nvSpPr>
          <p:cNvPr id="129" name="Текст 3"/>
          <p:cNvSpPr txBox="1">
            <a:spLocks/>
          </p:cNvSpPr>
          <p:nvPr/>
        </p:nvSpPr>
        <p:spPr>
          <a:xfrm>
            <a:off x="3500146" y="1808136"/>
            <a:ext cx="2570418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0" algn="ctr"/>
            <a:endParaRPr lang="ru-RU" sz="2000" dirty="0"/>
          </a:p>
          <a:p>
            <a:pPr marL="87313" lvl="0" algn="ctr"/>
            <a:endParaRPr lang="ru-RU" sz="2000" dirty="0"/>
          </a:p>
          <a:p>
            <a:pPr marL="87313" lvl="0" algn="ctr"/>
            <a:r>
              <a:rPr lang="ru-RU" sz="2000" dirty="0"/>
              <a:t>Контроль выполнения условий и сроков контрактов</a:t>
            </a:r>
          </a:p>
        </p:txBody>
      </p:sp>
      <p:sp>
        <p:nvSpPr>
          <p:cNvPr id="130" name="Текст 5"/>
          <p:cNvSpPr txBox="1">
            <a:spLocks/>
          </p:cNvSpPr>
          <p:nvPr/>
        </p:nvSpPr>
        <p:spPr>
          <a:xfrm>
            <a:off x="6243155" y="1808136"/>
            <a:ext cx="2570398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0" algn="ctr"/>
            <a:endParaRPr lang="ru-RU" sz="2000" dirty="0"/>
          </a:p>
          <a:p>
            <a:pPr marL="92075" lvl="0" algn="ctr"/>
            <a:endParaRPr lang="ru-RU" sz="2000" dirty="0"/>
          </a:p>
          <a:p>
            <a:pPr marL="92075" lvl="0" algn="ctr"/>
            <a:r>
              <a:rPr lang="ru-RU" sz="2000" dirty="0"/>
              <a:t>Мониторинг расчетов на отдельных банковских счетах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131" name="Текст 7"/>
          <p:cNvSpPr txBox="1">
            <a:spLocks/>
          </p:cNvSpPr>
          <p:nvPr/>
        </p:nvSpPr>
        <p:spPr>
          <a:xfrm>
            <a:off x="8982078" y="1808136"/>
            <a:ext cx="2574466" cy="3614764"/>
          </a:xfrm>
          <a:prstGeom prst="rect">
            <a:avLst/>
          </a:prstGeom>
          <a:solidFill>
            <a:srgbClr val="F2F2F2">
              <a:alpha val="32157"/>
            </a:srgbClr>
          </a:solidFill>
        </p:spPr>
        <p:txBody>
          <a:bodyPr tIns="900000"/>
          <a:lstStyle>
            <a:lvl1pPr marL="273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lang="en-US" sz="22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lang="en-US" sz="1500" b="0" i="0" kern="120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0" algn="ctr"/>
            <a:endParaRPr lang="ru-RU" sz="2000" dirty="0"/>
          </a:p>
          <a:p>
            <a:pPr marL="92075" lvl="0" algn="ctr"/>
            <a:endParaRPr lang="ru-RU" sz="2000" dirty="0"/>
          </a:p>
          <a:p>
            <a:pPr marL="92075" lvl="0" algn="ctr"/>
            <a:r>
              <a:rPr lang="ru-RU" sz="2000" dirty="0"/>
              <a:t>Информирование заказчика о результатах контроля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cs typeface="Calibri Light" charset="0"/>
            </a:endParaRPr>
          </a:p>
        </p:txBody>
      </p:sp>
      <p:sp>
        <p:nvSpPr>
          <p:cNvPr id="77" name="Заголовок 13"/>
          <p:cNvSpPr txBox="1">
            <a:spLocks/>
          </p:cNvSpPr>
          <p:nvPr/>
        </p:nvSpPr>
        <p:spPr>
          <a:xfrm>
            <a:off x="558500" y="562894"/>
            <a:ext cx="10909300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Банковское сопровождение контрактов – это </a:t>
            </a:r>
          </a:p>
        </p:txBody>
      </p:sp>
      <p:grpSp>
        <p:nvGrpSpPr>
          <p:cNvPr id="132" name="Группа 905"/>
          <p:cNvGrpSpPr/>
          <p:nvPr/>
        </p:nvGrpSpPr>
        <p:grpSpPr>
          <a:xfrm>
            <a:off x="1778617" y="2609350"/>
            <a:ext cx="496888" cy="496888"/>
            <a:chOff x="2708276" y="1946276"/>
            <a:chExt cx="496888" cy="496888"/>
          </a:xfrm>
          <a:solidFill>
            <a:srgbClr val="F2F2F2"/>
          </a:solidFill>
        </p:grpSpPr>
        <p:sp>
          <p:nvSpPr>
            <p:cNvPr id="133" name="Freeform 316"/>
            <p:cNvSpPr>
              <a:spLocks noEditPoints="1"/>
            </p:cNvSpPr>
            <p:nvPr/>
          </p:nvSpPr>
          <p:spPr bwMode="auto">
            <a:xfrm>
              <a:off x="2708276" y="1946276"/>
              <a:ext cx="496888" cy="496888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8 h 256"/>
                <a:gd name="T12" fmla="*/ 8 w 256"/>
                <a:gd name="T13" fmla="*/ 128 h 256"/>
                <a:gd name="T14" fmla="*/ 128 w 256"/>
                <a:gd name="T15" fmla="*/ 248 h 256"/>
                <a:gd name="T16" fmla="*/ 248 w 256"/>
                <a:gd name="T17" fmla="*/ 128 h 256"/>
                <a:gd name="T18" fmla="*/ 128 w 256"/>
                <a:gd name="T19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8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8"/>
                    <a:pt x="199" y="256"/>
                    <a:pt x="128" y="256"/>
                  </a:cubicBezTo>
                  <a:close/>
                  <a:moveTo>
                    <a:pt x="128" y="8"/>
                  </a:moveTo>
                  <a:cubicBezTo>
                    <a:pt x="62" y="8"/>
                    <a:pt x="8" y="62"/>
                    <a:pt x="8" y="128"/>
                  </a:cubicBezTo>
                  <a:cubicBezTo>
                    <a:pt x="8" y="194"/>
                    <a:pt x="62" y="248"/>
                    <a:pt x="128" y="248"/>
                  </a:cubicBezTo>
                  <a:cubicBezTo>
                    <a:pt x="194" y="248"/>
                    <a:pt x="248" y="194"/>
                    <a:pt x="248" y="128"/>
                  </a:cubicBezTo>
                  <a:cubicBezTo>
                    <a:pt x="248" y="62"/>
                    <a:pt x="194" y="8"/>
                    <a:pt x="1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17"/>
            <p:cNvSpPr>
              <a:spLocks noEditPoints="1"/>
            </p:cNvSpPr>
            <p:nvPr/>
          </p:nvSpPr>
          <p:spPr bwMode="auto">
            <a:xfrm>
              <a:off x="2754313" y="1993901"/>
              <a:ext cx="403225" cy="403225"/>
            </a:xfrm>
            <a:custGeom>
              <a:avLst/>
              <a:gdLst>
                <a:gd name="T0" fmla="*/ 104 w 208"/>
                <a:gd name="T1" fmla="*/ 208 h 208"/>
                <a:gd name="T2" fmla="*/ 0 w 208"/>
                <a:gd name="T3" fmla="*/ 104 h 208"/>
                <a:gd name="T4" fmla="*/ 104 w 208"/>
                <a:gd name="T5" fmla="*/ 0 h 208"/>
                <a:gd name="T6" fmla="*/ 208 w 208"/>
                <a:gd name="T7" fmla="*/ 104 h 208"/>
                <a:gd name="T8" fmla="*/ 104 w 208"/>
                <a:gd name="T9" fmla="*/ 208 h 208"/>
                <a:gd name="T10" fmla="*/ 104 w 208"/>
                <a:gd name="T11" fmla="*/ 8 h 208"/>
                <a:gd name="T12" fmla="*/ 8 w 208"/>
                <a:gd name="T13" fmla="*/ 104 h 208"/>
                <a:gd name="T14" fmla="*/ 104 w 208"/>
                <a:gd name="T15" fmla="*/ 200 h 208"/>
                <a:gd name="T16" fmla="*/ 200 w 208"/>
                <a:gd name="T17" fmla="*/ 104 h 208"/>
                <a:gd name="T18" fmla="*/ 104 w 208"/>
                <a:gd name="T19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47" y="208"/>
                    <a:pt x="0" y="161"/>
                    <a:pt x="0" y="104"/>
                  </a:cubicBezTo>
                  <a:cubicBezTo>
                    <a:pt x="0" y="46"/>
                    <a:pt x="47" y="0"/>
                    <a:pt x="104" y="0"/>
                  </a:cubicBezTo>
                  <a:cubicBezTo>
                    <a:pt x="161" y="0"/>
                    <a:pt x="208" y="46"/>
                    <a:pt x="208" y="104"/>
                  </a:cubicBezTo>
                  <a:cubicBezTo>
                    <a:pt x="208" y="161"/>
                    <a:pt x="161" y="208"/>
                    <a:pt x="104" y="208"/>
                  </a:cubicBezTo>
                  <a:close/>
                  <a:moveTo>
                    <a:pt x="104" y="8"/>
                  </a:moveTo>
                  <a:cubicBezTo>
                    <a:pt x="51" y="8"/>
                    <a:pt x="8" y="51"/>
                    <a:pt x="8" y="104"/>
                  </a:cubicBezTo>
                  <a:cubicBezTo>
                    <a:pt x="8" y="157"/>
                    <a:pt x="51" y="200"/>
                    <a:pt x="104" y="200"/>
                  </a:cubicBezTo>
                  <a:cubicBezTo>
                    <a:pt x="157" y="200"/>
                    <a:pt x="200" y="157"/>
                    <a:pt x="200" y="104"/>
                  </a:cubicBezTo>
                  <a:cubicBezTo>
                    <a:pt x="200" y="51"/>
                    <a:pt x="157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18"/>
            <p:cNvSpPr>
              <a:spLocks noEditPoints="1"/>
            </p:cNvSpPr>
            <p:nvPr/>
          </p:nvSpPr>
          <p:spPr bwMode="auto">
            <a:xfrm>
              <a:off x="2840038" y="2155826"/>
              <a:ext cx="155575" cy="155575"/>
            </a:xfrm>
            <a:custGeom>
              <a:avLst/>
              <a:gdLst>
                <a:gd name="T0" fmla="*/ 4 w 80"/>
                <a:gd name="T1" fmla="*/ 80 h 80"/>
                <a:gd name="T2" fmla="*/ 1 w 80"/>
                <a:gd name="T3" fmla="*/ 79 h 80"/>
                <a:gd name="T4" fmla="*/ 0 w 80"/>
                <a:gd name="T5" fmla="*/ 74 h 80"/>
                <a:gd name="T6" fmla="*/ 40 w 80"/>
                <a:gd name="T7" fmla="*/ 2 h 80"/>
                <a:gd name="T8" fmla="*/ 43 w 80"/>
                <a:gd name="T9" fmla="*/ 0 h 80"/>
                <a:gd name="T10" fmla="*/ 47 w 80"/>
                <a:gd name="T11" fmla="*/ 1 h 80"/>
                <a:gd name="T12" fmla="*/ 79 w 80"/>
                <a:gd name="T13" fmla="*/ 33 h 80"/>
                <a:gd name="T14" fmla="*/ 80 w 80"/>
                <a:gd name="T15" fmla="*/ 36 h 80"/>
                <a:gd name="T16" fmla="*/ 78 w 80"/>
                <a:gd name="T17" fmla="*/ 39 h 80"/>
                <a:gd name="T18" fmla="*/ 6 w 80"/>
                <a:gd name="T19" fmla="*/ 79 h 80"/>
                <a:gd name="T20" fmla="*/ 4 w 80"/>
                <a:gd name="T21" fmla="*/ 80 h 80"/>
                <a:gd name="T22" fmla="*/ 45 w 80"/>
                <a:gd name="T23" fmla="*/ 10 h 80"/>
                <a:gd name="T24" fmla="*/ 14 w 80"/>
                <a:gd name="T25" fmla="*/ 65 h 80"/>
                <a:gd name="T26" fmla="*/ 69 w 80"/>
                <a:gd name="T27" fmla="*/ 35 h 80"/>
                <a:gd name="T28" fmla="*/ 45 w 80"/>
                <a:gd name="T2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80">
                  <a:moveTo>
                    <a:pt x="4" y="80"/>
                  </a:moveTo>
                  <a:cubicBezTo>
                    <a:pt x="3" y="80"/>
                    <a:pt x="2" y="79"/>
                    <a:pt x="1" y="79"/>
                  </a:cubicBezTo>
                  <a:cubicBezTo>
                    <a:pt x="0" y="77"/>
                    <a:pt x="0" y="75"/>
                    <a:pt x="0" y="7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2" y="0"/>
                    <a:pt x="43" y="0"/>
                  </a:cubicBezTo>
                  <a:cubicBezTo>
                    <a:pt x="45" y="0"/>
                    <a:pt x="46" y="0"/>
                    <a:pt x="47" y="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4"/>
                    <a:pt x="80" y="35"/>
                    <a:pt x="80" y="36"/>
                  </a:cubicBezTo>
                  <a:cubicBezTo>
                    <a:pt x="80" y="37"/>
                    <a:pt x="79" y="39"/>
                    <a:pt x="78" y="3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80"/>
                    <a:pt x="5" y="80"/>
                    <a:pt x="4" y="80"/>
                  </a:cubicBezTo>
                  <a:close/>
                  <a:moveTo>
                    <a:pt x="45" y="10"/>
                  </a:moveTo>
                  <a:cubicBezTo>
                    <a:pt x="14" y="65"/>
                    <a:pt x="14" y="65"/>
                    <a:pt x="14" y="65"/>
                  </a:cubicBezTo>
                  <a:cubicBezTo>
                    <a:pt x="69" y="35"/>
                    <a:pt x="69" y="35"/>
                    <a:pt x="69" y="35"/>
                  </a:cubicBezTo>
                  <a:lnTo>
                    <a:pt x="4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19"/>
            <p:cNvSpPr>
              <a:spLocks/>
            </p:cNvSpPr>
            <p:nvPr/>
          </p:nvSpPr>
          <p:spPr bwMode="auto">
            <a:xfrm>
              <a:off x="2921001" y="2076451"/>
              <a:ext cx="152400" cy="153988"/>
            </a:xfrm>
            <a:custGeom>
              <a:avLst/>
              <a:gdLst>
                <a:gd name="T0" fmla="*/ 37 w 78"/>
                <a:gd name="T1" fmla="*/ 79 h 79"/>
                <a:gd name="T2" fmla="*/ 30 w 78"/>
                <a:gd name="T3" fmla="*/ 75 h 79"/>
                <a:gd name="T4" fmla="*/ 64 w 78"/>
                <a:gd name="T5" fmla="*/ 15 h 79"/>
                <a:gd name="T6" fmla="*/ 4 w 78"/>
                <a:gd name="T7" fmla="*/ 48 h 79"/>
                <a:gd name="T8" fmla="*/ 0 w 78"/>
                <a:gd name="T9" fmla="*/ 41 h 79"/>
                <a:gd name="T10" fmla="*/ 72 w 78"/>
                <a:gd name="T11" fmla="*/ 1 h 79"/>
                <a:gd name="T12" fmla="*/ 77 w 78"/>
                <a:gd name="T13" fmla="*/ 2 h 79"/>
                <a:gd name="T14" fmla="*/ 77 w 78"/>
                <a:gd name="T15" fmla="*/ 7 h 79"/>
                <a:gd name="T16" fmla="*/ 37 w 78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9">
                  <a:moveTo>
                    <a:pt x="37" y="79"/>
                  </a:moveTo>
                  <a:cubicBezTo>
                    <a:pt x="30" y="75"/>
                    <a:pt x="30" y="75"/>
                    <a:pt x="30" y="7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4" y="0"/>
                    <a:pt x="76" y="1"/>
                    <a:pt x="77" y="2"/>
                  </a:cubicBezTo>
                  <a:cubicBezTo>
                    <a:pt x="78" y="3"/>
                    <a:pt x="78" y="5"/>
                    <a:pt x="77" y="7"/>
                  </a:cubicBezTo>
                  <a:lnTo>
                    <a:pt x="37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320"/>
            <p:cNvSpPr>
              <a:spLocks noChangeArrowheads="1"/>
            </p:cNvSpPr>
            <p:nvPr/>
          </p:nvSpPr>
          <p:spPr bwMode="auto">
            <a:xfrm>
              <a:off x="3095626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321"/>
            <p:cNvSpPr>
              <a:spLocks noChangeArrowheads="1"/>
            </p:cNvSpPr>
            <p:nvPr/>
          </p:nvSpPr>
          <p:spPr bwMode="auto">
            <a:xfrm>
              <a:off x="2801938" y="2187576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tangle 322"/>
            <p:cNvSpPr>
              <a:spLocks noChangeArrowheads="1"/>
            </p:cNvSpPr>
            <p:nvPr/>
          </p:nvSpPr>
          <p:spPr bwMode="auto">
            <a:xfrm>
              <a:off x="2947988" y="20399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323"/>
            <p:cNvSpPr>
              <a:spLocks noChangeArrowheads="1"/>
            </p:cNvSpPr>
            <p:nvPr/>
          </p:nvSpPr>
          <p:spPr bwMode="auto">
            <a:xfrm>
              <a:off x="2947988" y="233521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24"/>
            <p:cNvSpPr>
              <a:spLocks/>
            </p:cNvSpPr>
            <p:nvPr/>
          </p:nvSpPr>
          <p:spPr bwMode="auto">
            <a:xfrm>
              <a:off x="2892426" y="2130426"/>
              <a:ext cx="173038" cy="173038"/>
            </a:xfrm>
            <a:custGeom>
              <a:avLst/>
              <a:gdLst>
                <a:gd name="T0" fmla="*/ 33 w 89"/>
                <a:gd name="T1" fmla="*/ 89 h 89"/>
                <a:gd name="T2" fmla="*/ 3 w 89"/>
                <a:gd name="T3" fmla="*/ 80 h 89"/>
                <a:gd name="T4" fmla="*/ 2 w 89"/>
                <a:gd name="T5" fmla="*/ 74 h 89"/>
                <a:gd name="T6" fmla="*/ 7 w 89"/>
                <a:gd name="T7" fmla="*/ 73 h 89"/>
                <a:gd name="T8" fmla="*/ 33 w 89"/>
                <a:gd name="T9" fmla="*/ 81 h 89"/>
                <a:gd name="T10" fmla="*/ 81 w 89"/>
                <a:gd name="T11" fmla="*/ 33 h 89"/>
                <a:gd name="T12" fmla="*/ 73 w 89"/>
                <a:gd name="T13" fmla="*/ 7 h 89"/>
                <a:gd name="T14" fmla="*/ 75 w 89"/>
                <a:gd name="T15" fmla="*/ 1 h 89"/>
                <a:gd name="T16" fmla="*/ 80 w 89"/>
                <a:gd name="T17" fmla="*/ 3 h 89"/>
                <a:gd name="T18" fmla="*/ 89 w 89"/>
                <a:gd name="T19" fmla="*/ 33 h 89"/>
                <a:gd name="T20" fmla="*/ 33 w 89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9">
                  <a:moveTo>
                    <a:pt x="33" y="89"/>
                  </a:moveTo>
                  <a:cubicBezTo>
                    <a:pt x="22" y="89"/>
                    <a:pt x="12" y="86"/>
                    <a:pt x="3" y="80"/>
                  </a:cubicBezTo>
                  <a:cubicBezTo>
                    <a:pt x="1" y="79"/>
                    <a:pt x="0" y="76"/>
                    <a:pt x="2" y="74"/>
                  </a:cubicBezTo>
                  <a:cubicBezTo>
                    <a:pt x="3" y="72"/>
                    <a:pt x="5" y="72"/>
                    <a:pt x="7" y="73"/>
                  </a:cubicBezTo>
                  <a:cubicBezTo>
                    <a:pt x="15" y="78"/>
                    <a:pt x="24" y="81"/>
                    <a:pt x="33" y="81"/>
                  </a:cubicBezTo>
                  <a:cubicBezTo>
                    <a:pt x="59" y="81"/>
                    <a:pt x="81" y="59"/>
                    <a:pt x="81" y="33"/>
                  </a:cubicBezTo>
                  <a:cubicBezTo>
                    <a:pt x="81" y="23"/>
                    <a:pt x="78" y="15"/>
                    <a:pt x="73" y="7"/>
                  </a:cubicBezTo>
                  <a:cubicBezTo>
                    <a:pt x="72" y="5"/>
                    <a:pt x="73" y="3"/>
                    <a:pt x="75" y="1"/>
                  </a:cubicBezTo>
                  <a:cubicBezTo>
                    <a:pt x="77" y="0"/>
                    <a:pt x="79" y="1"/>
                    <a:pt x="80" y="3"/>
                  </a:cubicBezTo>
                  <a:cubicBezTo>
                    <a:pt x="86" y="12"/>
                    <a:pt x="89" y="22"/>
                    <a:pt x="89" y="33"/>
                  </a:cubicBezTo>
                  <a:cubicBezTo>
                    <a:pt x="89" y="64"/>
                    <a:pt x="64" y="89"/>
                    <a:pt x="3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25"/>
            <p:cNvSpPr>
              <a:spLocks/>
            </p:cNvSpPr>
            <p:nvPr/>
          </p:nvSpPr>
          <p:spPr bwMode="auto">
            <a:xfrm>
              <a:off x="2847976" y="2085976"/>
              <a:ext cx="173038" cy="171450"/>
            </a:xfrm>
            <a:custGeom>
              <a:avLst/>
              <a:gdLst>
                <a:gd name="T0" fmla="*/ 12 w 89"/>
                <a:gd name="T1" fmla="*/ 88 h 88"/>
                <a:gd name="T2" fmla="*/ 9 w 89"/>
                <a:gd name="T3" fmla="*/ 86 h 88"/>
                <a:gd name="T4" fmla="*/ 0 w 89"/>
                <a:gd name="T5" fmla="*/ 56 h 88"/>
                <a:gd name="T6" fmla="*/ 56 w 89"/>
                <a:gd name="T7" fmla="*/ 0 h 88"/>
                <a:gd name="T8" fmla="*/ 86 w 89"/>
                <a:gd name="T9" fmla="*/ 8 h 88"/>
                <a:gd name="T10" fmla="*/ 87 w 89"/>
                <a:gd name="T11" fmla="*/ 14 h 88"/>
                <a:gd name="T12" fmla="*/ 82 w 89"/>
                <a:gd name="T13" fmla="*/ 15 h 88"/>
                <a:gd name="T14" fmla="*/ 56 w 89"/>
                <a:gd name="T15" fmla="*/ 8 h 88"/>
                <a:gd name="T16" fmla="*/ 8 w 89"/>
                <a:gd name="T17" fmla="*/ 56 h 88"/>
                <a:gd name="T18" fmla="*/ 16 w 89"/>
                <a:gd name="T19" fmla="*/ 82 h 88"/>
                <a:gd name="T20" fmla="*/ 14 w 89"/>
                <a:gd name="T21" fmla="*/ 87 h 88"/>
                <a:gd name="T22" fmla="*/ 12 w 89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88">
                  <a:moveTo>
                    <a:pt x="12" y="88"/>
                  </a:moveTo>
                  <a:cubicBezTo>
                    <a:pt x="11" y="88"/>
                    <a:pt x="10" y="87"/>
                    <a:pt x="9" y="86"/>
                  </a:cubicBezTo>
                  <a:cubicBezTo>
                    <a:pt x="3" y="77"/>
                    <a:pt x="0" y="6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67" y="0"/>
                    <a:pt x="77" y="3"/>
                    <a:pt x="86" y="8"/>
                  </a:cubicBezTo>
                  <a:cubicBezTo>
                    <a:pt x="88" y="10"/>
                    <a:pt x="89" y="12"/>
                    <a:pt x="87" y="14"/>
                  </a:cubicBezTo>
                  <a:cubicBezTo>
                    <a:pt x="86" y="16"/>
                    <a:pt x="84" y="16"/>
                    <a:pt x="82" y="15"/>
                  </a:cubicBezTo>
                  <a:cubicBezTo>
                    <a:pt x="74" y="10"/>
                    <a:pt x="65" y="8"/>
                    <a:pt x="56" y="8"/>
                  </a:cubicBezTo>
                  <a:cubicBezTo>
                    <a:pt x="30" y="8"/>
                    <a:pt x="8" y="29"/>
                    <a:pt x="8" y="56"/>
                  </a:cubicBezTo>
                  <a:cubicBezTo>
                    <a:pt x="8" y="65"/>
                    <a:pt x="11" y="74"/>
                    <a:pt x="16" y="82"/>
                  </a:cubicBezTo>
                  <a:cubicBezTo>
                    <a:pt x="17" y="83"/>
                    <a:pt x="16" y="86"/>
                    <a:pt x="14" y="87"/>
                  </a:cubicBezTo>
                  <a:cubicBezTo>
                    <a:pt x="14" y="87"/>
                    <a:pt x="13" y="88"/>
                    <a:pt x="12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326"/>
            <p:cNvSpPr>
              <a:spLocks noChangeArrowheads="1"/>
            </p:cNvSpPr>
            <p:nvPr/>
          </p:nvSpPr>
          <p:spPr bwMode="auto">
            <a:xfrm>
              <a:off x="2947988" y="1954214"/>
              <a:ext cx="1587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327"/>
            <p:cNvSpPr>
              <a:spLocks noChangeArrowheads="1"/>
            </p:cNvSpPr>
            <p:nvPr/>
          </p:nvSpPr>
          <p:spPr bwMode="auto">
            <a:xfrm>
              <a:off x="3149601" y="2187576"/>
              <a:ext cx="476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328"/>
            <p:cNvSpPr>
              <a:spLocks noChangeArrowheads="1"/>
            </p:cNvSpPr>
            <p:nvPr/>
          </p:nvSpPr>
          <p:spPr bwMode="auto">
            <a:xfrm>
              <a:off x="2947988" y="2389189"/>
              <a:ext cx="158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329"/>
            <p:cNvSpPr>
              <a:spLocks noChangeArrowheads="1"/>
            </p:cNvSpPr>
            <p:nvPr/>
          </p:nvSpPr>
          <p:spPr bwMode="auto">
            <a:xfrm>
              <a:off x="2716213" y="2187576"/>
              <a:ext cx="460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906"/>
          <p:cNvGrpSpPr/>
          <p:nvPr/>
        </p:nvGrpSpPr>
        <p:grpSpPr>
          <a:xfrm>
            <a:off x="4588744" y="2586331"/>
            <a:ext cx="371475" cy="496888"/>
            <a:chOff x="3592513" y="1946276"/>
            <a:chExt cx="371475" cy="496888"/>
          </a:xfrm>
          <a:solidFill>
            <a:srgbClr val="F2F2F2"/>
          </a:solidFill>
        </p:grpSpPr>
        <p:sp>
          <p:nvSpPr>
            <p:cNvPr id="148" name="Freeform 330"/>
            <p:cNvSpPr>
              <a:spLocks noEditPoints="1"/>
            </p:cNvSpPr>
            <p:nvPr/>
          </p:nvSpPr>
          <p:spPr bwMode="auto">
            <a:xfrm>
              <a:off x="3716338" y="1946276"/>
              <a:ext cx="123825" cy="47625"/>
            </a:xfrm>
            <a:custGeom>
              <a:avLst/>
              <a:gdLst>
                <a:gd name="T0" fmla="*/ 52 w 64"/>
                <a:gd name="T1" fmla="*/ 24 h 24"/>
                <a:gd name="T2" fmla="*/ 12 w 64"/>
                <a:gd name="T3" fmla="*/ 24 h 24"/>
                <a:gd name="T4" fmla="*/ 0 w 64"/>
                <a:gd name="T5" fmla="*/ 12 h 24"/>
                <a:gd name="T6" fmla="*/ 12 w 64"/>
                <a:gd name="T7" fmla="*/ 0 h 24"/>
                <a:gd name="T8" fmla="*/ 52 w 64"/>
                <a:gd name="T9" fmla="*/ 0 h 24"/>
                <a:gd name="T10" fmla="*/ 64 w 64"/>
                <a:gd name="T11" fmla="*/ 12 h 24"/>
                <a:gd name="T12" fmla="*/ 52 w 64"/>
                <a:gd name="T13" fmla="*/ 24 h 24"/>
                <a:gd name="T14" fmla="*/ 12 w 64"/>
                <a:gd name="T15" fmla="*/ 8 h 24"/>
                <a:gd name="T16" fmla="*/ 8 w 64"/>
                <a:gd name="T17" fmla="*/ 12 h 24"/>
                <a:gd name="T18" fmla="*/ 12 w 64"/>
                <a:gd name="T19" fmla="*/ 16 h 24"/>
                <a:gd name="T20" fmla="*/ 52 w 64"/>
                <a:gd name="T21" fmla="*/ 16 h 24"/>
                <a:gd name="T22" fmla="*/ 56 w 64"/>
                <a:gd name="T23" fmla="*/ 12 h 24"/>
                <a:gd name="T24" fmla="*/ 52 w 64"/>
                <a:gd name="T25" fmla="*/ 8 h 24"/>
                <a:gd name="T26" fmla="*/ 12 w 64"/>
                <a:gd name="T2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4">
                  <a:moveTo>
                    <a:pt x="5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9" y="0"/>
                    <a:pt x="64" y="5"/>
                    <a:pt x="64" y="12"/>
                  </a:cubicBezTo>
                  <a:cubicBezTo>
                    <a:pt x="64" y="18"/>
                    <a:pt x="59" y="24"/>
                    <a:pt x="5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9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4" y="16"/>
                    <a:pt x="56" y="14"/>
                    <a:pt x="56" y="12"/>
                  </a:cubicBezTo>
                  <a:cubicBezTo>
                    <a:pt x="56" y="9"/>
                    <a:pt x="54" y="8"/>
                    <a:pt x="52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31"/>
            <p:cNvSpPr>
              <a:spLocks/>
            </p:cNvSpPr>
            <p:nvPr/>
          </p:nvSpPr>
          <p:spPr bwMode="auto">
            <a:xfrm>
              <a:off x="3592513" y="1985964"/>
              <a:ext cx="371475" cy="457200"/>
            </a:xfrm>
            <a:custGeom>
              <a:avLst/>
              <a:gdLst>
                <a:gd name="T0" fmla="*/ 96 w 192"/>
                <a:gd name="T1" fmla="*/ 236 h 236"/>
                <a:gd name="T2" fmla="*/ 0 w 192"/>
                <a:gd name="T3" fmla="*/ 140 h 236"/>
                <a:gd name="T4" fmla="*/ 76 w 192"/>
                <a:gd name="T5" fmla="*/ 44 h 236"/>
                <a:gd name="T6" fmla="*/ 76 w 192"/>
                <a:gd name="T7" fmla="*/ 0 h 236"/>
                <a:gd name="T8" fmla="*/ 84 w 192"/>
                <a:gd name="T9" fmla="*/ 0 h 236"/>
                <a:gd name="T10" fmla="*/ 84 w 192"/>
                <a:gd name="T11" fmla="*/ 48 h 236"/>
                <a:gd name="T12" fmla="*/ 81 w 192"/>
                <a:gd name="T13" fmla="*/ 52 h 236"/>
                <a:gd name="T14" fmla="*/ 8 w 192"/>
                <a:gd name="T15" fmla="*/ 140 h 236"/>
                <a:gd name="T16" fmla="*/ 96 w 192"/>
                <a:gd name="T17" fmla="*/ 228 h 236"/>
                <a:gd name="T18" fmla="*/ 184 w 192"/>
                <a:gd name="T19" fmla="*/ 140 h 236"/>
                <a:gd name="T20" fmla="*/ 111 w 192"/>
                <a:gd name="T21" fmla="*/ 52 h 236"/>
                <a:gd name="T22" fmla="*/ 108 w 192"/>
                <a:gd name="T23" fmla="*/ 48 h 236"/>
                <a:gd name="T24" fmla="*/ 108 w 192"/>
                <a:gd name="T25" fmla="*/ 0 h 236"/>
                <a:gd name="T26" fmla="*/ 116 w 192"/>
                <a:gd name="T27" fmla="*/ 0 h 236"/>
                <a:gd name="T28" fmla="*/ 116 w 192"/>
                <a:gd name="T29" fmla="*/ 44 h 236"/>
                <a:gd name="T30" fmla="*/ 192 w 192"/>
                <a:gd name="T31" fmla="*/ 140 h 236"/>
                <a:gd name="T32" fmla="*/ 96 w 192"/>
                <a:gd name="T3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36">
                  <a:moveTo>
                    <a:pt x="96" y="236"/>
                  </a:moveTo>
                  <a:cubicBezTo>
                    <a:pt x="43" y="236"/>
                    <a:pt x="0" y="193"/>
                    <a:pt x="0" y="140"/>
                  </a:cubicBezTo>
                  <a:cubicBezTo>
                    <a:pt x="0" y="94"/>
                    <a:pt x="32" y="54"/>
                    <a:pt x="76" y="4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50"/>
                    <a:pt x="83" y="51"/>
                    <a:pt x="81" y="52"/>
                  </a:cubicBezTo>
                  <a:cubicBezTo>
                    <a:pt x="39" y="59"/>
                    <a:pt x="8" y="97"/>
                    <a:pt x="8" y="140"/>
                  </a:cubicBezTo>
                  <a:cubicBezTo>
                    <a:pt x="8" y="188"/>
                    <a:pt x="47" y="228"/>
                    <a:pt x="96" y="228"/>
                  </a:cubicBezTo>
                  <a:cubicBezTo>
                    <a:pt x="145" y="228"/>
                    <a:pt x="184" y="188"/>
                    <a:pt x="184" y="140"/>
                  </a:cubicBezTo>
                  <a:cubicBezTo>
                    <a:pt x="184" y="97"/>
                    <a:pt x="153" y="59"/>
                    <a:pt x="111" y="52"/>
                  </a:cubicBezTo>
                  <a:cubicBezTo>
                    <a:pt x="109" y="51"/>
                    <a:pt x="108" y="50"/>
                    <a:pt x="108" y="4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60" y="54"/>
                    <a:pt x="192" y="94"/>
                    <a:pt x="192" y="140"/>
                  </a:cubicBezTo>
                  <a:cubicBezTo>
                    <a:pt x="192" y="193"/>
                    <a:pt x="149" y="236"/>
                    <a:pt x="96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32"/>
            <p:cNvSpPr>
              <a:spLocks noEditPoints="1"/>
            </p:cNvSpPr>
            <p:nvPr/>
          </p:nvSpPr>
          <p:spPr bwMode="auto">
            <a:xfrm>
              <a:off x="3654426" y="2133601"/>
              <a:ext cx="247650" cy="247650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64 w 128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8"/>
                    <a:pt x="29" y="0"/>
                    <a:pt x="64" y="0"/>
                  </a:cubicBez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33"/>
                    <a:pt x="95" y="8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33"/>
            <p:cNvSpPr>
              <a:spLocks noEditPoints="1"/>
            </p:cNvSpPr>
            <p:nvPr/>
          </p:nvSpPr>
          <p:spPr bwMode="auto">
            <a:xfrm>
              <a:off x="3724276" y="2133601"/>
              <a:ext cx="107950" cy="247650"/>
            </a:xfrm>
            <a:custGeom>
              <a:avLst/>
              <a:gdLst>
                <a:gd name="T0" fmla="*/ 28 w 56"/>
                <a:gd name="T1" fmla="*/ 128 h 128"/>
                <a:gd name="T2" fmla="*/ 0 w 56"/>
                <a:gd name="T3" fmla="*/ 64 h 128"/>
                <a:gd name="T4" fmla="*/ 28 w 56"/>
                <a:gd name="T5" fmla="*/ 0 h 128"/>
                <a:gd name="T6" fmla="*/ 56 w 56"/>
                <a:gd name="T7" fmla="*/ 64 h 128"/>
                <a:gd name="T8" fmla="*/ 28 w 56"/>
                <a:gd name="T9" fmla="*/ 128 h 128"/>
                <a:gd name="T10" fmla="*/ 28 w 56"/>
                <a:gd name="T11" fmla="*/ 8 h 128"/>
                <a:gd name="T12" fmla="*/ 8 w 56"/>
                <a:gd name="T13" fmla="*/ 64 h 128"/>
                <a:gd name="T14" fmla="*/ 28 w 56"/>
                <a:gd name="T15" fmla="*/ 120 h 128"/>
                <a:gd name="T16" fmla="*/ 48 w 56"/>
                <a:gd name="T17" fmla="*/ 64 h 128"/>
                <a:gd name="T18" fmla="*/ 28 w 56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28">
                  <a:moveTo>
                    <a:pt x="28" y="128"/>
                  </a:moveTo>
                  <a:cubicBezTo>
                    <a:pt x="12" y="128"/>
                    <a:pt x="0" y="100"/>
                    <a:pt x="0" y="64"/>
                  </a:cubicBezTo>
                  <a:cubicBezTo>
                    <a:pt x="0" y="27"/>
                    <a:pt x="12" y="0"/>
                    <a:pt x="28" y="0"/>
                  </a:cubicBezTo>
                  <a:cubicBezTo>
                    <a:pt x="44" y="0"/>
                    <a:pt x="56" y="27"/>
                    <a:pt x="56" y="64"/>
                  </a:cubicBezTo>
                  <a:cubicBezTo>
                    <a:pt x="56" y="100"/>
                    <a:pt x="44" y="128"/>
                    <a:pt x="28" y="128"/>
                  </a:cubicBezTo>
                  <a:close/>
                  <a:moveTo>
                    <a:pt x="28" y="8"/>
                  </a:moveTo>
                  <a:cubicBezTo>
                    <a:pt x="19" y="8"/>
                    <a:pt x="8" y="31"/>
                    <a:pt x="8" y="64"/>
                  </a:cubicBezTo>
                  <a:cubicBezTo>
                    <a:pt x="8" y="97"/>
                    <a:pt x="19" y="120"/>
                    <a:pt x="28" y="120"/>
                  </a:cubicBezTo>
                  <a:cubicBezTo>
                    <a:pt x="37" y="120"/>
                    <a:pt x="48" y="97"/>
                    <a:pt x="48" y="64"/>
                  </a:cubicBezTo>
                  <a:cubicBezTo>
                    <a:pt x="48" y="31"/>
                    <a:pt x="37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34"/>
            <p:cNvSpPr>
              <a:spLocks noEditPoints="1"/>
            </p:cNvSpPr>
            <p:nvPr/>
          </p:nvSpPr>
          <p:spPr bwMode="auto">
            <a:xfrm>
              <a:off x="3654426" y="2203451"/>
              <a:ext cx="247650" cy="107950"/>
            </a:xfrm>
            <a:custGeom>
              <a:avLst/>
              <a:gdLst>
                <a:gd name="T0" fmla="*/ 64 w 128"/>
                <a:gd name="T1" fmla="*/ 56 h 56"/>
                <a:gd name="T2" fmla="*/ 0 w 128"/>
                <a:gd name="T3" fmla="*/ 28 h 56"/>
                <a:gd name="T4" fmla="*/ 64 w 128"/>
                <a:gd name="T5" fmla="*/ 0 h 56"/>
                <a:gd name="T6" fmla="*/ 128 w 128"/>
                <a:gd name="T7" fmla="*/ 28 h 56"/>
                <a:gd name="T8" fmla="*/ 64 w 128"/>
                <a:gd name="T9" fmla="*/ 56 h 56"/>
                <a:gd name="T10" fmla="*/ 64 w 128"/>
                <a:gd name="T11" fmla="*/ 8 h 56"/>
                <a:gd name="T12" fmla="*/ 8 w 128"/>
                <a:gd name="T13" fmla="*/ 28 h 56"/>
                <a:gd name="T14" fmla="*/ 64 w 128"/>
                <a:gd name="T15" fmla="*/ 48 h 56"/>
                <a:gd name="T16" fmla="*/ 120 w 128"/>
                <a:gd name="T17" fmla="*/ 28 h 56"/>
                <a:gd name="T18" fmla="*/ 64 w 12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56">
                  <a:moveTo>
                    <a:pt x="64" y="56"/>
                  </a:moveTo>
                  <a:cubicBezTo>
                    <a:pt x="28" y="56"/>
                    <a:pt x="0" y="44"/>
                    <a:pt x="0" y="28"/>
                  </a:cubicBezTo>
                  <a:cubicBezTo>
                    <a:pt x="0" y="12"/>
                    <a:pt x="28" y="0"/>
                    <a:pt x="64" y="0"/>
                  </a:cubicBezTo>
                  <a:cubicBezTo>
                    <a:pt x="100" y="0"/>
                    <a:pt x="128" y="12"/>
                    <a:pt x="128" y="28"/>
                  </a:cubicBezTo>
                  <a:cubicBezTo>
                    <a:pt x="128" y="44"/>
                    <a:pt x="100" y="56"/>
                    <a:pt x="64" y="56"/>
                  </a:cubicBezTo>
                  <a:close/>
                  <a:moveTo>
                    <a:pt x="64" y="8"/>
                  </a:moveTo>
                  <a:cubicBezTo>
                    <a:pt x="31" y="8"/>
                    <a:pt x="8" y="18"/>
                    <a:pt x="8" y="28"/>
                  </a:cubicBezTo>
                  <a:cubicBezTo>
                    <a:pt x="8" y="37"/>
                    <a:pt x="31" y="48"/>
                    <a:pt x="64" y="48"/>
                  </a:cubicBezTo>
                  <a:cubicBezTo>
                    <a:pt x="97" y="48"/>
                    <a:pt x="120" y="37"/>
                    <a:pt x="120" y="28"/>
                  </a:cubicBezTo>
                  <a:cubicBezTo>
                    <a:pt x="120" y="18"/>
                    <a:pt x="97" y="8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335"/>
            <p:cNvSpPr>
              <a:spLocks noChangeArrowheads="1"/>
            </p:cNvSpPr>
            <p:nvPr/>
          </p:nvSpPr>
          <p:spPr bwMode="auto">
            <a:xfrm>
              <a:off x="3708401" y="200818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336"/>
            <p:cNvSpPr>
              <a:spLocks noChangeArrowheads="1"/>
            </p:cNvSpPr>
            <p:nvPr/>
          </p:nvSpPr>
          <p:spPr bwMode="auto">
            <a:xfrm>
              <a:off x="3708401" y="20399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337"/>
            <p:cNvSpPr>
              <a:spLocks noChangeArrowheads="1"/>
            </p:cNvSpPr>
            <p:nvPr/>
          </p:nvSpPr>
          <p:spPr bwMode="auto">
            <a:xfrm>
              <a:off x="3832226" y="200818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338"/>
            <p:cNvSpPr>
              <a:spLocks noChangeArrowheads="1"/>
            </p:cNvSpPr>
            <p:nvPr/>
          </p:nvSpPr>
          <p:spPr bwMode="auto">
            <a:xfrm>
              <a:off x="3832226" y="20399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339"/>
            <p:cNvSpPr>
              <a:spLocks noEditPoints="1"/>
            </p:cNvSpPr>
            <p:nvPr/>
          </p:nvSpPr>
          <p:spPr bwMode="auto">
            <a:xfrm>
              <a:off x="3622676" y="2101851"/>
              <a:ext cx="311150" cy="311150"/>
            </a:xfrm>
            <a:custGeom>
              <a:avLst/>
              <a:gdLst>
                <a:gd name="T0" fmla="*/ 80 w 160"/>
                <a:gd name="T1" fmla="*/ 160 h 160"/>
                <a:gd name="T2" fmla="*/ 0 w 160"/>
                <a:gd name="T3" fmla="*/ 80 h 160"/>
                <a:gd name="T4" fmla="*/ 80 w 160"/>
                <a:gd name="T5" fmla="*/ 0 h 160"/>
                <a:gd name="T6" fmla="*/ 160 w 160"/>
                <a:gd name="T7" fmla="*/ 80 h 160"/>
                <a:gd name="T8" fmla="*/ 80 w 160"/>
                <a:gd name="T9" fmla="*/ 160 h 160"/>
                <a:gd name="T10" fmla="*/ 80 w 160"/>
                <a:gd name="T11" fmla="*/ 8 h 160"/>
                <a:gd name="T12" fmla="*/ 8 w 160"/>
                <a:gd name="T13" fmla="*/ 80 h 160"/>
                <a:gd name="T14" fmla="*/ 80 w 160"/>
                <a:gd name="T15" fmla="*/ 152 h 160"/>
                <a:gd name="T16" fmla="*/ 152 w 160"/>
                <a:gd name="T17" fmla="*/ 80 h 160"/>
                <a:gd name="T18" fmla="*/ 80 w 160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8"/>
                  </a:moveTo>
                  <a:cubicBezTo>
                    <a:pt x="40" y="8"/>
                    <a:pt x="8" y="40"/>
                    <a:pt x="8" y="80"/>
                  </a:cubicBezTo>
                  <a:cubicBezTo>
                    <a:pt x="8" y="119"/>
                    <a:pt x="40" y="152"/>
                    <a:pt x="80" y="152"/>
                  </a:cubicBezTo>
                  <a:cubicBezTo>
                    <a:pt x="120" y="152"/>
                    <a:pt x="152" y="119"/>
                    <a:pt x="152" y="80"/>
                  </a:cubicBezTo>
                  <a:cubicBezTo>
                    <a:pt x="152" y="40"/>
                    <a:pt x="120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Группа 923"/>
          <p:cNvGrpSpPr/>
          <p:nvPr/>
        </p:nvGrpSpPr>
        <p:grpSpPr>
          <a:xfrm>
            <a:off x="7278253" y="2626019"/>
            <a:ext cx="465138" cy="495300"/>
            <a:chOff x="4367213" y="2770189"/>
            <a:chExt cx="465138" cy="495300"/>
          </a:xfrm>
          <a:solidFill>
            <a:srgbClr val="F2F2F2"/>
          </a:solidFill>
        </p:grpSpPr>
        <p:sp>
          <p:nvSpPr>
            <p:cNvPr id="159" name="Freeform 441"/>
            <p:cNvSpPr>
              <a:spLocks/>
            </p:cNvSpPr>
            <p:nvPr/>
          </p:nvSpPr>
          <p:spPr bwMode="auto">
            <a:xfrm>
              <a:off x="4367213" y="2808289"/>
              <a:ext cx="465138" cy="457200"/>
            </a:xfrm>
            <a:custGeom>
              <a:avLst/>
              <a:gdLst>
                <a:gd name="T0" fmla="*/ 120 w 240"/>
                <a:gd name="T1" fmla="*/ 236 h 236"/>
                <a:gd name="T2" fmla="*/ 0 w 240"/>
                <a:gd name="T3" fmla="*/ 116 h 236"/>
                <a:gd name="T4" fmla="*/ 87 w 240"/>
                <a:gd name="T5" fmla="*/ 0 h 236"/>
                <a:gd name="T6" fmla="*/ 89 w 240"/>
                <a:gd name="T7" fmla="*/ 8 h 236"/>
                <a:gd name="T8" fmla="*/ 8 w 240"/>
                <a:gd name="T9" fmla="*/ 116 h 236"/>
                <a:gd name="T10" fmla="*/ 120 w 240"/>
                <a:gd name="T11" fmla="*/ 228 h 236"/>
                <a:gd name="T12" fmla="*/ 232 w 240"/>
                <a:gd name="T13" fmla="*/ 116 h 236"/>
                <a:gd name="T14" fmla="*/ 151 w 240"/>
                <a:gd name="T15" fmla="*/ 8 h 236"/>
                <a:gd name="T16" fmla="*/ 153 w 240"/>
                <a:gd name="T17" fmla="*/ 0 h 236"/>
                <a:gd name="T18" fmla="*/ 240 w 240"/>
                <a:gd name="T19" fmla="*/ 116 h 236"/>
                <a:gd name="T20" fmla="*/ 120 w 240"/>
                <a:gd name="T2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36">
                  <a:moveTo>
                    <a:pt x="120" y="236"/>
                  </a:moveTo>
                  <a:cubicBezTo>
                    <a:pt x="54" y="236"/>
                    <a:pt x="0" y="182"/>
                    <a:pt x="0" y="116"/>
                  </a:cubicBezTo>
                  <a:cubicBezTo>
                    <a:pt x="0" y="62"/>
                    <a:pt x="36" y="15"/>
                    <a:pt x="87" y="0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41" y="22"/>
                    <a:pt x="8" y="66"/>
                    <a:pt x="8" y="116"/>
                  </a:cubicBezTo>
                  <a:cubicBezTo>
                    <a:pt x="8" y="177"/>
                    <a:pt x="58" y="228"/>
                    <a:pt x="120" y="228"/>
                  </a:cubicBezTo>
                  <a:cubicBezTo>
                    <a:pt x="182" y="228"/>
                    <a:pt x="232" y="177"/>
                    <a:pt x="232" y="116"/>
                  </a:cubicBezTo>
                  <a:cubicBezTo>
                    <a:pt x="232" y="66"/>
                    <a:pt x="199" y="22"/>
                    <a:pt x="151" y="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4" y="15"/>
                    <a:pt x="240" y="62"/>
                    <a:pt x="240" y="116"/>
                  </a:cubicBezTo>
                  <a:cubicBezTo>
                    <a:pt x="240" y="182"/>
                    <a:pt x="186" y="236"/>
                    <a:pt x="120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0" name="Группа 908"/>
            <p:cNvGrpSpPr/>
            <p:nvPr/>
          </p:nvGrpSpPr>
          <p:grpSpPr>
            <a:xfrm>
              <a:off x="4375151" y="2770189"/>
              <a:ext cx="449262" cy="457200"/>
              <a:chOff x="4375151" y="2770189"/>
              <a:chExt cx="449262" cy="457200"/>
            </a:xfrm>
            <a:grpFill/>
          </p:grpSpPr>
          <p:sp>
            <p:nvSpPr>
              <p:cNvPr id="161" name="Rectangle 439"/>
              <p:cNvSpPr>
                <a:spLocks noChangeArrowheads="1"/>
              </p:cNvSpPr>
              <p:nvPr/>
            </p:nvSpPr>
            <p:spPr bwMode="auto">
              <a:xfrm>
                <a:off x="4622801" y="3025776"/>
                <a:ext cx="9366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440"/>
              <p:cNvSpPr>
                <a:spLocks/>
              </p:cNvSpPr>
              <p:nvPr/>
            </p:nvSpPr>
            <p:spPr bwMode="auto">
              <a:xfrm>
                <a:off x="4552951" y="2770189"/>
                <a:ext cx="93663" cy="76200"/>
              </a:xfrm>
              <a:custGeom>
                <a:avLst/>
                <a:gdLst>
                  <a:gd name="T0" fmla="*/ 36 w 48"/>
                  <a:gd name="T1" fmla="*/ 40 h 40"/>
                  <a:gd name="T2" fmla="*/ 28 w 48"/>
                  <a:gd name="T3" fmla="*/ 40 h 40"/>
                  <a:gd name="T4" fmla="*/ 28 w 48"/>
                  <a:gd name="T5" fmla="*/ 24 h 40"/>
                  <a:gd name="T6" fmla="*/ 32 w 48"/>
                  <a:gd name="T7" fmla="*/ 20 h 40"/>
                  <a:gd name="T8" fmla="*/ 40 w 48"/>
                  <a:gd name="T9" fmla="*/ 20 h 40"/>
                  <a:gd name="T10" fmla="*/ 40 w 48"/>
                  <a:gd name="T11" fmla="*/ 8 h 40"/>
                  <a:gd name="T12" fmla="*/ 8 w 48"/>
                  <a:gd name="T13" fmla="*/ 8 h 40"/>
                  <a:gd name="T14" fmla="*/ 8 w 48"/>
                  <a:gd name="T15" fmla="*/ 20 h 40"/>
                  <a:gd name="T16" fmla="*/ 16 w 48"/>
                  <a:gd name="T17" fmla="*/ 20 h 40"/>
                  <a:gd name="T18" fmla="*/ 20 w 48"/>
                  <a:gd name="T19" fmla="*/ 24 h 40"/>
                  <a:gd name="T20" fmla="*/ 20 w 48"/>
                  <a:gd name="T21" fmla="*/ 40 h 40"/>
                  <a:gd name="T22" fmla="*/ 12 w 48"/>
                  <a:gd name="T23" fmla="*/ 40 h 40"/>
                  <a:gd name="T24" fmla="*/ 12 w 48"/>
                  <a:gd name="T25" fmla="*/ 28 h 40"/>
                  <a:gd name="T26" fmla="*/ 4 w 48"/>
                  <a:gd name="T27" fmla="*/ 28 h 40"/>
                  <a:gd name="T28" fmla="*/ 0 w 48"/>
                  <a:gd name="T29" fmla="*/ 24 h 40"/>
                  <a:gd name="T30" fmla="*/ 0 w 48"/>
                  <a:gd name="T31" fmla="*/ 4 h 40"/>
                  <a:gd name="T32" fmla="*/ 4 w 48"/>
                  <a:gd name="T33" fmla="*/ 0 h 40"/>
                  <a:gd name="T34" fmla="*/ 44 w 48"/>
                  <a:gd name="T35" fmla="*/ 0 h 40"/>
                  <a:gd name="T36" fmla="*/ 48 w 48"/>
                  <a:gd name="T37" fmla="*/ 4 h 40"/>
                  <a:gd name="T38" fmla="*/ 48 w 48"/>
                  <a:gd name="T39" fmla="*/ 24 h 40"/>
                  <a:gd name="T40" fmla="*/ 44 w 48"/>
                  <a:gd name="T41" fmla="*/ 28 h 40"/>
                  <a:gd name="T42" fmla="*/ 36 w 48"/>
                  <a:gd name="T43" fmla="*/ 28 h 40"/>
                  <a:gd name="T44" fmla="*/ 36 w 48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0">
                    <a:moveTo>
                      <a:pt x="36" y="40"/>
                    </a:move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1"/>
                      <a:pt x="30" y="20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0"/>
                      <a:pt x="20" y="21"/>
                      <a:pt x="20" y="24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6" y="0"/>
                      <a:pt x="48" y="1"/>
                      <a:pt x="48" y="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6"/>
                      <a:pt x="46" y="28"/>
                      <a:pt x="44" y="28"/>
                    </a:cubicBezTo>
                    <a:cubicBezTo>
                      <a:pt x="36" y="28"/>
                      <a:pt x="36" y="28"/>
                      <a:pt x="36" y="28"/>
                    </a:cubicBez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442"/>
              <p:cNvSpPr>
                <a:spLocks noEditPoints="1"/>
              </p:cNvSpPr>
              <p:nvPr/>
            </p:nvSpPr>
            <p:spPr bwMode="auto">
              <a:xfrm>
                <a:off x="4406901" y="2840039"/>
                <a:ext cx="387350" cy="387350"/>
              </a:xfrm>
              <a:custGeom>
                <a:avLst/>
                <a:gdLst>
                  <a:gd name="T0" fmla="*/ 100 w 200"/>
                  <a:gd name="T1" fmla="*/ 200 h 200"/>
                  <a:gd name="T2" fmla="*/ 0 w 200"/>
                  <a:gd name="T3" fmla="*/ 100 h 200"/>
                  <a:gd name="T4" fmla="*/ 100 w 200"/>
                  <a:gd name="T5" fmla="*/ 0 h 200"/>
                  <a:gd name="T6" fmla="*/ 200 w 200"/>
                  <a:gd name="T7" fmla="*/ 100 h 200"/>
                  <a:gd name="T8" fmla="*/ 100 w 200"/>
                  <a:gd name="T9" fmla="*/ 200 h 200"/>
                  <a:gd name="T10" fmla="*/ 100 w 200"/>
                  <a:gd name="T11" fmla="*/ 8 h 200"/>
                  <a:gd name="T12" fmla="*/ 8 w 200"/>
                  <a:gd name="T13" fmla="*/ 100 h 200"/>
                  <a:gd name="T14" fmla="*/ 100 w 200"/>
                  <a:gd name="T15" fmla="*/ 192 h 200"/>
                  <a:gd name="T16" fmla="*/ 192 w 200"/>
                  <a:gd name="T17" fmla="*/ 100 h 200"/>
                  <a:gd name="T18" fmla="*/ 100 w 200"/>
                  <a:gd name="T19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200">
                    <a:moveTo>
                      <a:pt x="100" y="200"/>
                    </a:moveTo>
                    <a:cubicBezTo>
                      <a:pt x="45" y="200"/>
                      <a:pt x="0" y="155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55" y="0"/>
                      <a:pt x="200" y="45"/>
                      <a:pt x="200" y="100"/>
                    </a:cubicBezTo>
                    <a:cubicBezTo>
                      <a:pt x="200" y="155"/>
                      <a:pt x="155" y="200"/>
                      <a:pt x="100" y="200"/>
                    </a:cubicBezTo>
                    <a:close/>
                    <a:moveTo>
                      <a:pt x="100" y="8"/>
                    </a:moveTo>
                    <a:cubicBezTo>
                      <a:pt x="49" y="8"/>
                      <a:pt x="8" y="49"/>
                      <a:pt x="8" y="100"/>
                    </a:cubicBezTo>
                    <a:cubicBezTo>
                      <a:pt x="8" y="150"/>
                      <a:pt x="49" y="192"/>
                      <a:pt x="100" y="192"/>
                    </a:cubicBezTo>
                    <a:cubicBezTo>
                      <a:pt x="151" y="192"/>
                      <a:pt x="192" y="150"/>
                      <a:pt x="192" y="100"/>
                    </a:cubicBezTo>
                    <a:cubicBezTo>
                      <a:pt x="192" y="49"/>
                      <a:pt x="151" y="8"/>
                      <a:pt x="10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443"/>
              <p:cNvSpPr>
                <a:spLocks/>
              </p:cNvSpPr>
              <p:nvPr/>
            </p:nvSpPr>
            <p:spPr bwMode="auto">
              <a:xfrm>
                <a:off x="4749801" y="2841626"/>
                <a:ext cx="34925" cy="34925"/>
              </a:xfrm>
              <a:custGeom>
                <a:avLst/>
                <a:gdLst>
                  <a:gd name="T0" fmla="*/ 7 w 22"/>
                  <a:gd name="T1" fmla="*/ 22 h 22"/>
                  <a:gd name="T2" fmla="*/ 0 w 22"/>
                  <a:gd name="T3" fmla="*/ 14 h 22"/>
                  <a:gd name="T4" fmla="*/ 14 w 22"/>
                  <a:gd name="T5" fmla="*/ 0 h 22"/>
                  <a:gd name="T6" fmla="*/ 22 w 22"/>
                  <a:gd name="T7" fmla="*/ 7 h 22"/>
                  <a:gd name="T8" fmla="*/ 7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7" y="2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2" y="7"/>
                    </a:lnTo>
                    <a:lnTo>
                      <a:pt x="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444"/>
              <p:cNvSpPr>
                <a:spLocks noEditPoints="1"/>
              </p:cNvSpPr>
              <p:nvPr/>
            </p:nvSpPr>
            <p:spPr bwMode="auto">
              <a:xfrm>
                <a:off x="4754563" y="2798764"/>
                <a:ext cx="69850" cy="71438"/>
              </a:xfrm>
              <a:custGeom>
                <a:avLst/>
                <a:gdLst>
                  <a:gd name="T0" fmla="*/ 20 w 36"/>
                  <a:gd name="T1" fmla="*/ 37 h 37"/>
                  <a:gd name="T2" fmla="*/ 17 w 36"/>
                  <a:gd name="T3" fmla="*/ 36 h 37"/>
                  <a:gd name="T4" fmla="*/ 1 w 36"/>
                  <a:gd name="T5" fmla="*/ 20 h 37"/>
                  <a:gd name="T6" fmla="*/ 1 w 36"/>
                  <a:gd name="T7" fmla="*/ 14 h 37"/>
                  <a:gd name="T8" fmla="*/ 13 w 36"/>
                  <a:gd name="T9" fmla="*/ 2 h 37"/>
                  <a:gd name="T10" fmla="*/ 19 w 36"/>
                  <a:gd name="T11" fmla="*/ 2 h 37"/>
                  <a:gd name="T12" fmla="*/ 35 w 36"/>
                  <a:gd name="T13" fmla="*/ 18 h 37"/>
                  <a:gd name="T14" fmla="*/ 35 w 36"/>
                  <a:gd name="T15" fmla="*/ 24 h 37"/>
                  <a:gd name="T16" fmla="*/ 23 w 36"/>
                  <a:gd name="T17" fmla="*/ 36 h 37"/>
                  <a:gd name="T18" fmla="*/ 20 w 36"/>
                  <a:gd name="T19" fmla="*/ 37 h 37"/>
                  <a:gd name="T20" fmla="*/ 10 w 36"/>
                  <a:gd name="T21" fmla="*/ 17 h 37"/>
                  <a:gd name="T22" fmla="*/ 20 w 36"/>
                  <a:gd name="T23" fmla="*/ 27 h 37"/>
                  <a:gd name="T24" fmla="*/ 26 w 36"/>
                  <a:gd name="T25" fmla="*/ 21 h 37"/>
                  <a:gd name="T26" fmla="*/ 16 w 36"/>
                  <a:gd name="T27" fmla="*/ 10 h 37"/>
                  <a:gd name="T28" fmla="*/ 10 w 36"/>
                  <a:gd name="T29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20" y="37"/>
                    </a:moveTo>
                    <a:cubicBezTo>
                      <a:pt x="19" y="37"/>
                      <a:pt x="18" y="36"/>
                      <a:pt x="17" y="3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8"/>
                      <a:pt x="0" y="15"/>
                      <a:pt x="1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9"/>
                      <a:pt x="36" y="22"/>
                      <a:pt x="35" y="24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1" y="37"/>
                      <a:pt x="20" y="37"/>
                    </a:cubicBezTo>
                    <a:close/>
                    <a:moveTo>
                      <a:pt x="10" y="17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16" y="10"/>
                      <a:pt x="16" y="10"/>
                      <a:pt x="16" y="10"/>
                    </a:cubicBezTo>
                    <a:lnTo>
                      <a:pt x="1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445"/>
              <p:cNvSpPr>
                <a:spLocks/>
              </p:cNvSpPr>
              <p:nvPr/>
            </p:nvSpPr>
            <p:spPr bwMode="auto">
              <a:xfrm>
                <a:off x="4416426" y="2841626"/>
                <a:ext cx="34925" cy="34925"/>
              </a:xfrm>
              <a:custGeom>
                <a:avLst/>
                <a:gdLst>
                  <a:gd name="T0" fmla="*/ 14 w 22"/>
                  <a:gd name="T1" fmla="*/ 22 h 22"/>
                  <a:gd name="T2" fmla="*/ 0 w 22"/>
                  <a:gd name="T3" fmla="*/ 7 h 22"/>
                  <a:gd name="T4" fmla="*/ 7 w 22"/>
                  <a:gd name="T5" fmla="*/ 0 h 22"/>
                  <a:gd name="T6" fmla="*/ 22 w 22"/>
                  <a:gd name="T7" fmla="*/ 14 h 22"/>
                  <a:gd name="T8" fmla="*/ 14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4" y="22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22" y="14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446"/>
              <p:cNvSpPr>
                <a:spLocks noEditPoints="1"/>
              </p:cNvSpPr>
              <p:nvPr/>
            </p:nvSpPr>
            <p:spPr bwMode="auto">
              <a:xfrm>
                <a:off x="4375151" y="2798764"/>
                <a:ext cx="69850" cy="71438"/>
              </a:xfrm>
              <a:custGeom>
                <a:avLst/>
                <a:gdLst>
                  <a:gd name="T0" fmla="*/ 16 w 36"/>
                  <a:gd name="T1" fmla="*/ 37 h 37"/>
                  <a:gd name="T2" fmla="*/ 13 w 36"/>
                  <a:gd name="T3" fmla="*/ 36 h 37"/>
                  <a:gd name="T4" fmla="*/ 1 w 36"/>
                  <a:gd name="T5" fmla="*/ 24 h 37"/>
                  <a:gd name="T6" fmla="*/ 1 w 36"/>
                  <a:gd name="T7" fmla="*/ 18 h 37"/>
                  <a:gd name="T8" fmla="*/ 17 w 36"/>
                  <a:gd name="T9" fmla="*/ 2 h 37"/>
                  <a:gd name="T10" fmla="*/ 23 w 36"/>
                  <a:gd name="T11" fmla="*/ 2 h 37"/>
                  <a:gd name="T12" fmla="*/ 35 w 36"/>
                  <a:gd name="T13" fmla="*/ 14 h 37"/>
                  <a:gd name="T14" fmla="*/ 35 w 36"/>
                  <a:gd name="T15" fmla="*/ 20 h 37"/>
                  <a:gd name="T16" fmla="*/ 19 w 36"/>
                  <a:gd name="T17" fmla="*/ 36 h 37"/>
                  <a:gd name="T18" fmla="*/ 16 w 36"/>
                  <a:gd name="T19" fmla="*/ 37 h 37"/>
                  <a:gd name="T20" fmla="*/ 10 w 36"/>
                  <a:gd name="T21" fmla="*/ 21 h 37"/>
                  <a:gd name="T22" fmla="*/ 16 w 36"/>
                  <a:gd name="T23" fmla="*/ 27 h 37"/>
                  <a:gd name="T24" fmla="*/ 26 w 36"/>
                  <a:gd name="T25" fmla="*/ 17 h 37"/>
                  <a:gd name="T26" fmla="*/ 20 w 36"/>
                  <a:gd name="T27" fmla="*/ 10 h 37"/>
                  <a:gd name="T28" fmla="*/ 10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16" y="37"/>
                    </a:moveTo>
                    <a:cubicBezTo>
                      <a:pt x="15" y="37"/>
                      <a:pt x="14" y="36"/>
                      <a:pt x="13" y="36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2"/>
                      <a:pt x="0" y="19"/>
                      <a:pt x="1" y="18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0"/>
                      <a:pt x="21" y="0"/>
                      <a:pt x="23" y="2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5"/>
                      <a:pt x="36" y="18"/>
                      <a:pt x="35" y="2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6"/>
                      <a:pt x="17" y="37"/>
                      <a:pt x="16" y="37"/>
                    </a:cubicBezTo>
                    <a:close/>
                    <a:moveTo>
                      <a:pt x="10" y="21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0" y="10"/>
                      <a:pt x="20" y="10"/>
                      <a:pt x="20" y="10"/>
                    </a:cubicBezTo>
                    <a:lnTo>
                      <a:pt x="1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447"/>
              <p:cNvSpPr>
                <a:spLocks noEditPoints="1"/>
              </p:cNvSpPr>
              <p:nvPr/>
            </p:nvSpPr>
            <p:spPr bwMode="auto">
              <a:xfrm>
                <a:off x="4568826" y="3001964"/>
                <a:ext cx="61913" cy="61913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8"/>
                    </a:moveTo>
                    <a:cubicBezTo>
                      <a:pt x="12" y="8"/>
                      <a:pt x="8" y="11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1"/>
                      <a:pt x="20" y="8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Rectangle 448"/>
              <p:cNvSpPr>
                <a:spLocks noChangeArrowheads="1"/>
              </p:cNvSpPr>
              <p:nvPr/>
            </p:nvSpPr>
            <p:spPr bwMode="auto">
              <a:xfrm>
                <a:off x="4746626" y="30257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Rectangle 449"/>
              <p:cNvSpPr>
                <a:spLocks noChangeArrowheads="1"/>
              </p:cNvSpPr>
              <p:nvPr/>
            </p:nvSpPr>
            <p:spPr bwMode="auto">
              <a:xfrm>
                <a:off x="4437063" y="30257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Rectangle 450"/>
              <p:cNvSpPr>
                <a:spLocks noChangeArrowheads="1"/>
              </p:cNvSpPr>
              <p:nvPr/>
            </p:nvSpPr>
            <p:spPr bwMode="auto">
              <a:xfrm>
                <a:off x="4483101" y="2916239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Rectangle 451"/>
              <p:cNvSpPr>
                <a:spLocks noChangeArrowheads="1"/>
              </p:cNvSpPr>
              <p:nvPr/>
            </p:nvSpPr>
            <p:spPr bwMode="auto">
              <a:xfrm>
                <a:off x="4700588" y="31337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Rectangle 452"/>
              <p:cNvSpPr>
                <a:spLocks noChangeArrowheads="1"/>
              </p:cNvSpPr>
              <p:nvPr/>
            </p:nvSpPr>
            <p:spPr bwMode="auto">
              <a:xfrm>
                <a:off x="4700588" y="2916239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Rectangle 453"/>
              <p:cNvSpPr>
                <a:spLocks noChangeArrowheads="1"/>
              </p:cNvSpPr>
              <p:nvPr/>
            </p:nvSpPr>
            <p:spPr bwMode="auto">
              <a:xfrm>
                <a:off x="4483101" y="31337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Rectangle 454"/>
              <p:cNvSpPr>
                <a:spLocks noChangeArrowheads="1"/>
              </p:cNvSpPr>
              <p:nvPr/>
            </p:nvSpPr>
            <p:spPr bwMode="auto">
              <a:xfrm>
                <a:off x="4592638" y="3181351"/>
                <a:ext cx="142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Rectangle 455"/>
              <p:cNvSpPr>
                <a:spLocks noChangeArrowheads="1"/>
              </p:cNvSpPr>
              <p:nvPr/>
            </p:nvSpPr>
            <p:spPr bwMode="auto">
              <a:xfrm>
                <a:off x="4592638" y="2870201"/>
                <a:ext cx="142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77" name="Группа 907"/>
          <p:cNvGrpSpPr/>
          <p:nvPr/>
        </p:nvGrpSpPr>
        <p:grpSpPr>
          <a:xfrm>
            <a:off x="10028438" y="2639512"/>
            <a:ext cx="496888" cy="496888"/>
            <a:chOff x="4351338" y="1946276"/>
            <a:chExt cx="496888" cy="496888"/>
          </a:xfrm>
          <a:solidFill>
            <a:srgbClr val="F2F2F2"/>
          </a:solidFill>
        </p:grpSpPr>
        <p:sp>
          <p:nvSpPr>
            <p:cNvPr id="178" name="Freeform 421"/>
            <p:cNvSpPr>
              <a:spLocks noEditPoints="1"/>
            </p:cNvSpPr>
            <p:nvPr/>
          </p:nvSpPr>
          <p:spPr bwMode="auto">
            <a:xfrm>
              <a:off x="4662488" y="2211389"/>
              <a:ext cx="185738" cy="231775"/>
            </a:xfrm>
            <a:custGeom>
              <a:avLst/>
              <a:gdLst>
                <a:gd name="T0" fmla="*/ 48 w 96"/>
                <a:gd name="T1" fmla="*/ 120 h 120"/>
                <a:gd name="T2" fmla="*/ 45 w 96"/>
                <a:gd name="T3" fmla="*/ 119 h 120"/>
                <a:gd name="T4" fmla="*/ 0 w 96"/>
                <a:gd name="T5" fmla="*/ 48 h 120"/>
                <a:gd name="T6" fmla="*/ 48 w 96"/>
                <a:gd name="T7" fmla="*/ 0 h 120"/>
                <a:gd name="T8" fmla="*/ 96 w 96"/>
                <a:gd name="T9" fmla="*/ 48 h 120"/>
                <a:gd name="T10" fmla="*/ 51 w 96"/>
                <a:gd name="T11" fmla="*/ 119 h 120"/>
                <a:gd name="T12" fmla="*/ 48 w 96"/>
                <a:gd name="T13" fmla="*/ 120 h 120"/>
                <a:gd name="T14" fmla="*/ 48 w 96"/>
                <a:gd name="T15" fmla="*/ 8 h 120"/>
                <a:gd name="T16" fmla="*/ 8 w 96"/>
                <a:gd name="T17" fmla="*/ 48 h 120"/>
                <a:gd name="T18" fmla="*/ 48 w 96"/>
                <a:gd name="T19" fmla="*/ 110 h 120"/>
                <a:gd name="T20" fmla="*/ 88 w 96"/>
                <a:gd name="T21" fmla="*/ 48 h 120"/>
                <a:gd name="T22" fmla="*/ 48 w 96"/>
                <a:gd name="T2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20">
                  <a:moveTo>
                    <a:pt x="48" y="120"/>
                  </a:moveTo>
                  <a:cubicBezTo>
                    <a:pt x="47" y="120"/>
                    <a:pt x="46" y="119"/>
                    <a:pt x="45" y="119"/>
                  </a:cubicBezTo>
                  <a:cubicBezTo>
                    <a:pt x="44" y="117"/>
                    <a:pt x="0" y="81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ubicBezTo>
                    <a:pt x="96" y="81"/>
                    <a:pt x="52" y="117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3"/>
                    <a:pt x="39" y="102"/>
                    <a:pt x="48" y="110"/>
                  </a:cubicBezTo>
                  <a:cubicBezTo>
                    <a:pt x="57" y="102"/>
                    <a:pt x="88" y="73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22"/>
            <p:cNvSpPr>
              <a:spLocks noEditPoints="1"/>
            </p:cNvSpPr>
            <p:nvPr/>
          </p:nvSpPr>
          <p:spPr bwMode="auto">
            <a:xfrm>
              <a:off x="4708526" y="2257426"/>
              <a:ext cx="93663" cy="93663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23"/>
            <p:cNvSpPr>
              <a:spLocks noEditPoints="1"/>
            </p:cNvSpPr>
            <p:nvPr/>
          </p:nvSpPr>
          <p:spPr bwMode="auto">
            <a:xfrm>
              <a:off x="4351338" y="1946276"/>
              <a:ext cx="187325" cy="233363"/>
            </a:xfrm>
            <a:custGeom>
              <a:avLst/>
              <a:gdLst>
                <a:gd name="T0" fmla="*/ 48 w 96"/>
                <a:gd name="T1" fmla="*/ 120 h 120"/>
                <a:gd name="T2" fmla="*/ 45 w 96"/>
                <a:gd name="T3" fmla="*/ 119 h 120"/>
                <a:gd name="T4" fmla="*/ 0 w 96"/>
                <a:gd name="T5" fmla="*/ 48 h 120"/>
                <a:gd name="T6" fmla="*/ 48 w 96"/>
                <a:gd name="T7" fmla="*/ 0 h 120"/>
                <a:gd name="T8" fmla="*/ 96 w 96"/>
                <a:gd name="T9" fmla="*/ 48 h 120"/>
                <a:gd name="T10" fmla="*/ 51 w 96"/>
                <a:gd name="T11" fmla="*/ 119 h 120"/>
                <a:gd name="T12" fmla="*/ 48 w 96"/>
                <a:gd name="T13" fmla="*/ 120 h 120"/>
                <a:gd name="T14" fmla="*/ 48 w 96"/>
                <a:gd name="T15" fmla="*/ 8 h 120"/>
                <a:gd name="T16" fmla="*/ 8 w 96"/>
                <a:gd name="T17" fmla="*/ 48 h 120"/>
                <a:gd name="T18" fmla="*/ 48 w 96"/>
                <a:gd name="T19" fmla="*/ 110 h 120"/>
                <a:gd name="T20" fmla="*/ 88 w 96"/>
                <a:gd name="T21" fmla="*/ 48 h 120"/>
                <a:gd name="T22" fmla="*/ 48 w 96"/>
                <a:gd name="T23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20">
                  <a:moveTo>
                    <a:pt x="48" y="120"/>
                  </a:moveTo>
                  <a:cubicBezTo>
                    <a:pt x="47" y="120"/>
                    <a:pt x="46" y="119"/>
                    <a:pt x="45" y="119"/>
                  </a:cubicBezTo>
                  <a:cubicBezTo>
                    <a:pt x="44" y="117"/>
                    <a:pt x="0" y="81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ubicBezTo>
                    <a:pt x="96" y="81"/>
                    <a:pt x="52" y="117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3"/>
                    <a:pt x="39" y="102"/>
                    <a:pt x="48" y="110"/>
                  </a:cubicBezTo>
                  <a:cubicBezTo>
                    <a:pt x="57" y="102"/>
                    <a:pt x="88" y="73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24"/>
            <p:cNvSpPr>
              <a:spLocks noEditPoints="1"/>
            </p:cNvSpPr>
            <p:nvPr/>
          </p:nvSpPr>
          <p:spPr bwMode="auto">
            <a:xfrm>
              <a:off x="4398963" y="1993901"/>
              <a:ext cx="92075" cy="920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25"/>
            <p:cNvSpPr>
              <a:spLocks/>
            </p:cNvSpPr>
            <p:nvPr/>
          </p:nvSpPr>
          <p:spPr bwMode="auto">
            <a:xfrm>
              <a:off x="4718051" y="2151064"/>
              <a:ext cx="73025" cy="44450"/>
            </a:xfrm>
            <a:custGeom>
              <a:avLst/>
              <a:gdLst>
                <a:gd name="T0" fmla="*/ 19 w 38"/>
                <a:gd name="T1" fmla="*/ 23 h 23"/>
                <a:gd name="T2" fmla="*/ 16 w 38"/>
                <a:gd name="T3" fmla="*/ 22 h 23"/>
                <a:gd name="T4" fmla="*/ 0 w 38"/>
                <a:gd name="T5" fmla="*/ 6 h 23"/>
                <a:gd name="T6" fmla="*/ 6 w 38"/>
                <a:gd name="T7" fmla="*/ 0 h 23"/>
                <a:gd name="T8" fmla="*/ 19 w 38"/>
                <a:gd name="T9" fmla="*/ 13 h 23"/>
                <a:gd name="T10" fmla="*/ 32 w 38"/>
                <a:gd name="T11" fmla="*/ 0 h 23"/>
                <a:gd name="T12" fmla="*/ 38 w 38"/>
                <a:gd name="T13" fmla="*/ 6 h 23"/>
                <a:gd name="T14" fmla="*/ 22 w 38"/>
                <a:gd name="T15" fmla="*/ 22 h 23"/>
                <a:gd name="T16" fmla="*/ 19 w 3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19" y="23"/>
                  </a:moveTo>
                  <a:cubicBezTo>
                    <a:pt x="18" y="23"/>
                    <a:pt x="17" y="22"/>
                    <a:pt x="16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0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26"/>
            <p:cNvSpPr>
              <a:spLocks/>
            </p:cNvSpPr>
            <p:nvPr/>
          </p:nvSpPr>
          <p:spPr bwMode="auto">
            <a:xfrm>
              <a:off x="4552951" y="2032001"/>
              <a:ext cx="209550" cy="155575"/>
            </a:xfrm>
            <a:custGeom>
              <a:avLst/>
              <a:gdLst>
                <a:gd name="T0" fmla="*/ 108 w 108"/>
                <a:gd name="T1" fmla="*/ 80 h 80"/>
                <a:gd name="T2" fmla="*/ 100 w 108"/>
                <a:gd name="T3" fmla="*/ 80 h 80"/>
                <a:gd name="T4" fmla="*/ 100 w 108"/>
                <a:gd name="T5" fmla="*/ 32 h 80"/>
                <a:gd name="T6" fmla="*/ 76 w 108"/>
                <a:gd name="T7" fmla="*/ 8 h 80"/>
                <a:gd name="T8" fmla="*/ 0 w 108"/>
                <a:gd name="T9" fmla="*/ 8 h 80"/>
                <a:gd name="T10" fmla="*/ 0 w 108"/>
                <a:gd name="T11" fmla="*/ 0 h 80"/>
                <a:gd name="T12" fmla="*/ 76 w 108"/>
                <a:gd name="T13" fmla="*/ 0 h 80"/>
                <a:gd name="T14" fmla="*/ 108 w 108"/>
                <a:gd name="T15" fmla="*/ 32 h 80"/>
                <a:gd name="T16" fmla="*/ 10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108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18"/>
                    <a:pt x="89" y="8"/>
                    <a:pt x="7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4" y="0"/>
                    <a:pt x="108" y="14"/>
                    <a:pt x="108" y="32"/>
                  </a:cubicBezTo>
                  <a:lnTo>
                    <a:pt x="10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27"/>
            <p:cNvSpPr>
              <a:spLocks/>
            </p:cNvSpPr>
            <p:nvPr/>
          </p:nvSpPr>
          <p:spPr bwMode="auto">
            <a:xfrm>
              <a:off x="4408488" y="2193926"/>
              <a:ext cx="73025" cy="46038"/>
            </a:xfrm>
            <a:custGeom>
              <a:avLst/>
              <a:gdLst>
                <a:gd name="T0" fmla="*/ 32 w 38"/>
                <a:gd name="T1" fmla="*/ 24 h 24"/>
                <a:gd name="T2" fmla="*/ 19 w 38"/>
                <a:gd name="T3" fmla="*/ 10 h 24"/>
                <a:gd name="T4" fmla="*/ 6 w 38"/>
                <a:gd name="T5" fmla="*/ 24 h 24"/>
                <a:gd name="T6" fmla="*/ 0 w 38"/>
                <a:gd name="T7" fmla="*/ 18 h 24"/>
                <a:gd name="T8" fmla="*/ 16 w 38"/>
                <a:gd name="T9" fmla="*/ 2 h 24"/>
                <a:gd name="T10" fmla="*/ 22 w 38"/>
                <a:gd name="T11" fmla="*/ 2 h 24"/>
                <a:gd name="T12" fmla="*/ 38 w 38"/>
                <a:gd name="T13" fmla="*/ 18 h 24"/>
                <a:gd name="T14" fmla="*/ 32 w 38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4">
                  <a:moveTo>
                    <a:pt x="32" y="24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0" y="0"/>
                    <a:pt x="22" y="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28"/>
            <p:cNvSpPr>
              <a:spLocks/>
            </p:cNvSpPr>
            <p:nvPr/>
          </p:nvSpPr>
          <p:spPr bwMode="auto">
            <a:xfrm>
              <a:off x="4437063" y="2203451"/>
              <a:ext cx="209550" cy="153988"/>
            </a:xfrm>
            <a:custGeom>
              <a:avLst/>
              <a:gdLst>
                <a:gd name="T0" fmla="*/ 108 w 108"/>
                <a:gd name="T1" fmla="*/ 80 h 80"/>
                <a:gd name="T2" fmla="*/ 32 w 108"/>
                <a:gd name="T3" fmla="*/ 80 h 80"/>
                <a:gd name="T4" fmla="*/ 0 w 108"/>
                <a:gd name="T5" fmla="*/ 48 h 80"/>
                <a:gd name="T6" fmla="*/ 0 w 108"/>
                <a:gd name="T7" fmla="*/ 0 h 80"/>
                <a:gd name="T8" fmla="*/ 8 w 108"/>
                <a:gd name="T9" fmla="*/ 0 h 80"/>
                <a:gd name="T10" fmla="*/ 8 w 108"/>
                <a:gd name="T11" fmla="*/ 48 h 80"/>
                <a:gd name="T12" fmla="*/ 32 w 108"/>
                <a:gd name="T13" fmla="*/ 72 h 80"/>
                <a:gd name="T14" fmla="*/ 108 w 108"/>
                <a:gd name="T15" fmla="*/ 72 h 80"/>
                <a:gd name="T16" fmla="*/ 108 w 108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0">
                  <a:moveTo>
                    <a:pt x="108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14" y="80"/>
                    <a:pt x="0" y="65"/>
                    <a:pt x="0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61"/>
                    <a:pt x="19" y="72"/>
                    <a:pt x="32" y="72"/>
                  </a:cubicBezTo>
                  <a:cubicBezTo>
                    <a:pt x="108" y="72"/>
                    <a:pt x="108" y="72"/>
                    <a:pt x="108" y="72"/>
                  </a:cubicBezTo>
                  <a:lnTo>
                    <a:pt x="10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tangle 429"/>
            <p:cNvSpPr>
              <a:spLocks noChangeArrowheads="1"/>
            </p:cNvSpPr>
            <p:nvPr/>
          </p:nvSpPr>
          <p:spPr bwMode="auto">
            <a:xfrm>
              <a:off x="4560888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430"/>
            <p:cNvSpPr>
              <a:spLocks noChangeArrowheads="1"/>
            </p:cNvSpPr>
            <p:nvPr/>
          </p:nvSpPr>
          <p:spPr bwMode="auto">
            <a:xfrm>
              <a:off x="4592638" y="2187576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431"/>
            <p:cNvSpPr>
              <a:spLocks noChangeArrowheads="1"/>
            </p:cNvSpPr>
            <p:nvPr/>
          </p:nvSpPr>
          <p:spPr bwMode="auto">
            <a:xfrm>
              <a:off x="4622801" y="21875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43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044440" y="6163312"/>
            <a:ext cx="4114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16440" y="6163312"/>
            <a:ext cx="2743200" cy="365125"/>
          </a:xfrm>
        </p:spPr>
        <p:txBody>
          <a:bodyPr/>
          <a:lstStyle/>
          <a:p>
            <a:pPr>
              <a:defRPr/>
            </a:pPr>
            <a:fld id="{C972B275-E458-4350-A245-CAA2B181A6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1290F-3F8C-4F44-8356-01C0B392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-24959"/>
            <a:ext cx="12195106" cy="6923314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2109" y="5108613"/>
            <a:ext cx="319459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ea typeface="Malgun Gothic" panose="020B0503020000020004" pitchFamily="34" charset="-127"/>
                <a:cs typeface="Verdana" charset="0"/>
              </a:rPr>
              <a:t>Исполнитель – 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ea typeface="Malgun Gothic" panose="020B0503020000020004" pitchFamily="34" charset="-127"/>
                <a:cs typeface="Verdana" charset="0"/>
              </a:rPr>
              <a:t>Подрядная организация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555542" y="2602608"/>
            <a:ext cx="18759" cy="145565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39250" y="2865239"/>
            <a:ext cx="104370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1</a:t>
            </a:r>
          </a:p>
        </p:txBody>
      </p:sp>
      <p:cxnSp>
        <p:nvCxnSpPr>
          <p:cNvPr id="15" name="Соединительная линия уступом 14"/>
          <p:cNvCxnSpPr>
            <a:cxnSpLocks/>
            <a:stCxn id="47" idx="0"/>
          </p:cNvCxnSpPr>
          <p:nvPr/>
        </p:nvCxnSpPr>
        <p:spPr>
          <a:xfrm rot="16200000" flipV="1">
            <a:off x="3458438" y="126221"/>
            <a:ext cx="2397066" cy="5507520"/>
          </a:xfrm>
          <a:prstGeom prst="bentConnector2">
            <a:avLst/>
          </a:prstGeom>
          <a:ln w="28575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101607" y="4674757"/>
            <a:ext cx="933282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430184" y="3800757"/>
            <a:ext cx="2722179" cy="515007"/>
          </a:xfrm>
          <a:prstGeom prst="round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Предоставляет документы </a:t>
            </a:r>
            <a:r>
              <a:rPr lang="ru-RU" sz="12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для открытия счета с </a:t>
            </a:r>
            <a:r>
              <a:rPr lang="ru-RU" sz="1200" b="1" dirty="0" smtClean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БС и заключенный контракт</a:t>
            </a:r>
            <a:endParaRPr lang="ru-RU" sz="1200" b="1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09540" y="4998450"/>
            <a:ext cx="2722179" cy="515007"/>
          </a:xfrm>
          <a:prstGeom prst="round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Совершает расходные </a:t>
            </a:r>
            <a:r>
              <a:rPr lang="ru-RU" sz="12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операции по счету, </a:t>
            </a:r>
            <a:r>
              <a:rPr lang="ru-RU" sz="1200" b="1" dirty="0" smtClean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оплату </a:t>
            </a:r>
            <a:r>
              <a:rPr lang="ru-RU" sz="12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услуг БС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09539" y="4402407"/>
            <a:ext cx="2722179" cy="515007"/>
          </a:xfrm>
          <a:prstGeom prst="round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Подключается к системам ДБО (</a:t>
            </a:r>
            <a:r>
              <a:rPr lang="ru-RU" sz="1200" b="1" dirty="0" smtClean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СББОЛ)</a:t>
            </a:r>
            <a:endParaRPr lang="ru-RU" sz="1200" b="1" dirty="0">
              <a:solidFill>
                <a:schemeClr val="bg1"/>
              </a:solidFill>
              <a:latin typeface="Calibri Light" panose="020F0302020204030204"/>
              <a:ea typeface="Calibri Light" charset="0"/>
              <a:cs typeface="Calibri Light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9459" y="4315425"/>
            <a:ext cx="104370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2</a:t>
            </a:r>
          </a:p>
        </p:txBody>
      </p:sp>
      <p:cxnSp>
        <p:nvCxnSpPr>
          <p:cNvPr id="28" name="Прямая со стрелкой 27"/>
          <p:cNvCxnSpPr>
            <a:stCxn id="57" idx="1"/>
          </p:cNvCxnSpPr>
          <p:nvPr/>
        </p:nvCxnSpPr>
        <p:spPr>
          <a:xfrm>
            <a:off x="6557066" y="4666258"/>
            <a:ext cx="391108" cy="8499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67610" y="4362227"/>
            <a:ext cx="104370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3, 4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47604" y="5850234"/>
            <a:ext cx="104370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 Light" panose="020F0302020204030204"/>
                <a:ea typeface="Calibri Light" charset="0"/>
                <a:cs typeface="Calibri Light" charset="0"/>
              </a:rPr>
              <a:t>6</a:t>
            </a:r>
          </a:p>
        </p:txBody>
      </p:sp>
      <p:sp>
        <p:nvSpPr>
          <p:cNvPr id="34" name="Заголовок 13"/>
          <p:cNvSpPr txBox="1">
            <a:spLocks/>
          </p:cNvSpPr>
          <p:nvPr/>
        </p:nvSpPr>
        <p:spPr>
          <a:xfrm>
            <a:off x="587375" y="281013"/>
            <a:ext cx="10909300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подключения Исполнителей на БС*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928E839-2028-2B47-A10B-5EFD31B9283E}"/>
              </a:ext>
            </a:extLst>
          </p:cNvPr>
          <p:cNvSpPr/>
          <p:nvPr/>
        </p:nvSpPr>
        <p:spPr>
          <a:xfrm>
            <a:off x="888225" y="2017833"/>
            <a:ext cx="1372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ea typeface="Malgun Gothic" panose="020B0503020000020004" pitchFamily="34" charset="-127"/>
                <a:cs typeface="Verdana" charset="0"/>
              </a:rPr>
              <a:t>Заказчик - ФКР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E19B017-2B6E-2540-8A49-D9A9120448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250" y="4315425"/>
            <a:ext cx="655514" cy="78404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135115" y="1301462"/>
            <a:ext cx="104370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5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74" y="4078514"/>
            <a:ext cx="925114" cy="873831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7932585" y="1350096"/>
            <a:ext cx="408114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1.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Заказчик заключает Договор на капитальный  ремонт в рублях РФ (в рамках 615 ПП РФ**)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с Исполнителем/участниками  исполнения, с обязательным условием: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Банковская гарантия исполнения контракта в пользу Заказчика;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Перевод аванса Исполнителю после постановки договора на БС.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2. Исполнитель открывает счет в Банке  с одновременным подключением услуги БС. При открытии счета подключается к системам дистанционного банковского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обслуживания (СББОЛ).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3.  Исполнитель осуществляет оплату услуг Банка. Размер комиссии зависит от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max.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суммы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контролируемого аванса по договору.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4. Исполнитель совершает расходные операции по счету.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5. Банк осуществляет контроль целевого расходования денежных средств по счету согласно условиям БС и направляет отчеты Заказчику. 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26" y="2752598"/>
            <a:ext cx="558643" cy="64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Левая фигурная скобка 55"/>
          <p:cNvSpPr/>
          <p:nvPr/>
        </p:nvSpPr>
        <p:spPr>
          <a:xfrm>
            <a:off x="3034889" y="3639127"/>
            <a:ext cx="395295" cy="2054261"/>
          </a:xfrm>
          <a:prstGeom prst="leftBrac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6131718" y="3639127"/>
            <a:ext cx="425348" cy="2054261"/>
          </a:xfrm>
          <a:prstGeom prst="rightBrac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77D650-FD32-A84B-9AB2-CD2DC0A2B8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695" y="1301199"/>
            <a:ext cx="655514" cy="78404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47782" y="6107091"/>
            <a:ext cx="1196454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Контроль </a:t>
            </a: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расходования денежных средств по расчетному </a:t>
            </a:r>
            <a:r>
              <a:rPr lang="ru-RU" sz="8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счету без </a:t>
            </a:r>
            <a:r>
              <a:rPr lang="ru-RU" sz="8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обосновывающих документов (ОД</a:t>
            </a:r>
            <a:r>
              <a:rPr lang="ru-RU" sz="8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8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Постановление Правительства РФ от </a:t>
            </a:r>
            <a:r>
              <a:rPr lang="ru-RU" sz="8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01.07.2016 </a:t>
            </a:r>
            <a: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615 «О порядке привлечения подрядных организаций для оказания услуг и (или) выполнения работ по капитальному ремонту общего имущества в многоквартирном доме и порядке осуществления закупок товаров, работ, услуг в целях выполнения функций специализированной некоммерческой организации, осуществляющей деятельность, направленную на обеспечение проведения капитального ремонта общего имущества в многоквартирных домах» (вместе с «Положением о привлечении специализированной некоммерческой организацией, осуществляющей деятельность, направленную на обеспечение проведения капитального ремонта общего имущества в многоквартирных домах, подрядных организаций для оказания услуг и (или) выполнения работ по капитальному ремонту общего имущества в многоквартирном доме</a:t>
            </a:r>
            <a:r>
              <a:rPr lang="ru-RU" sz="8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ru-RU" sz="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9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2B275-E458-4350-A245-CAA2B181A6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1290F-3F8C-4F44-8356-01C0B392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-3106" y="-65314"/>
            <a:ext cx="12195106" cy="6923314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273" y="764853"/>
            <a:ext cx="1161934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После заключения д</a:t>
            </a:r>
            <a:r>
              <a:rPr lang="ru-RU" sz="1200" dirty="0" smtClean="0">
                <a:solidFill>
                  <a:schemeClr val="bg1"/>
                </a:solidFill>
              </a:rPr>
              <a:t>оговора </a:t>
            </a:r>
            <a:r>
              <a:rPr lang="ru-RU" sz="1200" dirty="0">
                <a:solidFill>
                  <a:schemeClr val="bg1"/>
                </a:solidFill>
              </a:rPr>
              <a:t>на капитальный </a:t>
            </a:r>
            <a:r>
              <a:rPr lang="ru-RU" sz="1200" dirty="0" smtClean="0">
                <a:solidFill>
                  <a:schemeClr val="bg1"/>
                </a:solidFill>
              </a:rPr>
              <a:t>ремонт </a:t>
            </a:r>
            <a:r>
              <a:rPr lang="ru-RU" sz="1200" dirty="0">
                <a:solidFill>
                  <a:schemeClr val="bg1"/>
                </a:solidFill>
              </a:rPr>
              <a:t>в рублях РФ (в рамках 615 ПП РФ**)  Исполнитель </a:t>
            </a:r>
            <a:r>
              <a:rPr lang="ru-RU" sz="1200" dirty="0" smtClean="0">
                <a:solidFill>
                  <a:schemeClr val="bg1"/>
                </a:solidFill>
              </a:rPr>
              <a:t>(Подрядчик) обращается </a:t>
            </a:r>
            <a:r>
              <a:rPr lang="ru-RU" sz="1200" dirty="0">
                <a:solidFill>
                  <a:schemeClr val="bg1"/>
                </a:solidFill>
              </a:rPr>
              <a:t>в ближайший офис по обслуживанию корпоративных клиентов Сбербанка для открытия счета с Банковским сопровождением.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just"/>
            <a:endParaRPr lang="ru-RU" sz="1200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ВНИМАНИЕ</a:t>
            </a:r>
            <a:r>
              <a:rPr lang="ru-RU" sz="1200" dirty="0">
                <a:solidFill>
                  <a:schemeClr val="bg1"/>
                </a:solidFill>
              </a:rPr>
              <a:t>! Договор о проведении капитального ремонта должен содержать требование о банковском сопровождении.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Для открытия </a:t>
            </a:r>
            <a:r>
              <a:rPr lang="ru-RU" sz="1200" dirty="0" smtClean="0">
                <a:solidFill>
                  <a:schemeClr val="bg1"/>
                </a:solidFill>
              </a:rPr>
              <a:t>счета с Банковским сопровождением </a:t>
            </a:r>
            <a:r>
              <a:rPr lang="ru-RU" sz="1200" dirty="0">
                <a:solidFill>
                  <a:schemeClr val="bg1"/>
                </a:solidFill>
              </a:rPr>
              <a:t>необходимо: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1</a:t>
            </a:r>
            <a:r>
              <a:rPr lang="ru-RU" sz="1200" dirty="0">
                <a:solidFill>
                  <a:schemeClr val="bg1"/>
                </a:solidFill>
              </a:rPr>
              <a:t>. Вы </a:t>
            </a:r>
            <a:r>
              <a:rPr lang="ru-RU" sz="1200" dirty="0">
                <a:solidFill>
                  <a:schemeClr val="bg1"/>
                </a:solidFill>
              </a:rPr>
              <a:t>являетесь Клиентом </a:t>
            </a:r>
            <a:r>
              <a:rPr lang="ru-RU" sz="1200" dirty="0">
                <a:solidFill>
                  <a:schemeClr val="bg1"/>
                </a:solidFill>
              </a:rPr>
              <a:t>Банка: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Ознакомьтесь с условиями Банка по предоставлению услуг банковского сопровождения договоров о проведении капитального ремонта: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https://www.sberbank.ru/common/img/uploaded/files/pdf/legal/ovs/</a:t>
            </a:r>
            <a:r>
              <a:rPr lang="ru-RU" sz="1200" dirty="0">
                <a:solidFill>
                  <a:schemeClr val="bg1"/>
                </a:solidFill>
                <a:hlinkClick r:id="rId3"/>
              </a:rPr>
              <a:t>условия_банковского_сопровождения_контракты_615_пп_рф.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pdf</a:t>
            </a:r>
            <a:r>
              <a:rPr lang="ru-RU" sz="1200" dirty="0">
                <a:solidFill>
                  <a:schemeClr val="bg1"/>
                </a:solidFill>
              </a:rPr>
              <a:t> 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Предоставьте заключенный договор о проведении капитального ремонта (оригинал или копию, удостоверенную нотариально) в ближайшее отделение Банка по обслуживанию корпоративных клиентов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Подпишите заявление  об открытии расчетного счета с одновременным подключением услуги банковского сопровождения контрактов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Подключите систему Сбербанк Бизнес Онлайн (для направления платежей) </a:t>
            </a:r>
            <a:r>
              <a:rPr lang="ru-RU" sz="1200" dirty="0">
                <a:solidFill>
                  <a:schemeClr val="bg1"/>
                </a:solidFill>
                <a:hlinkClick r:id="rId4"/>
              </a:rPr>
              <a:t>https://www.sberbank.ru/ru/legal/new_sbbol</a:t>
            </a:r>
            <a:endParaRPr lang="ru-RU" sz="12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. Вы потенциальный </a:t>
            </a:r>
            <a:r>
              <a:rPr lang="ru-RU" sz="1200" dirty="0">
                <a:solidFill>
                  <a:schemeClr val="bg1"/>
                </a:solidFill>
              </a:rPr>
              <a:t>Клиент </a:t>
            </a:r>
            <a:r>
              <a:rPr lang="ru-RU" sz="1200" dirty="0">
                <a:solidFill>
                  <a:schemeClr val="bg1"/>
                </a:solidFill>
              </a:rPr>
              <a:t>Банка: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Ознакомьтесь с условиями Банка по открытию и обслуживанию расчетного счета в рамках Договора-Конструктора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www.sberbank.ru/common/img/uploaded/files/pdf/s_m_business/dk/usl-otkr-i-obsl-rsk30042020.pdf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Ознакомьтесь </a:t>
            </a:r>
            <a:r>
              <a:rPr lang="ru-RU" sz="1200" dirty="0">
                <a:solidFill>
                  <a:schemeClr val="bg1"/>
                </a:solidFill>
              </a:rPr>
              <a:t>с условиями </a:t>
            </a:r>
            <a:r>
              <a:rPr lang="ru-RU" sz="1200" dirty="0" smtClean="0">
                <a:solidFill>
                  <a:schemeClr val="bg1"/>
                </a:solidFill>
              </a:rPr>
              <a:t>Банка </a:t>
            </a:r>
            <a:r>
              <a:rPr lang="ru-RU" sz="1200" dirty="0">
                <a:solidFill>
                  <a:schemeClr val="bg1"/>
                </a:solidFill>
              </a:rPr>
              <a:t>по предоставлению услуг банковского сопровождения договоров о проведении капитального </a:t>
            </a:r>
            <a:r>
              <a:rPr lang="ru-RU" sz="1200" dirty="0" smtClean="0">
                <a:solidFill>
                  <a:schemeClr val="bg1"/>
                </a:solidFill>
              </a:rPr>
              <a:t>ремонта: 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://www.sberbank.ru/common/img/uploaded/files/pdf/legal/ovs/</a:t>
            </a:r>
            <a:r>
              <a:rPr lang="ru-RU" sz="1100" dirty="0">
                <a:solidFill>
                  <a:schemeClr val="bg1"/>
                </a:solidFill>
                <a:hlinkClick r:id="rId3"/>
              </a:rPr>
              <a:t>условия_банковского_сопровождения_контракты_615_пп_рф.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pdf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Предоставьте документы для открытия счёта (</a:t>
            </a:r>
            <a:r>
              <a:rPr lang="en-US" sz="1100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n-US" sz="1100" dirty="0" smtClean="0">
                <a:solidFill>
                  <a:schemeClr val="bg1"/>
                </a:solidFill>
                <a:hlinkClick r:id="rId6"/>
              </a:rPr>
              <a:t>www.sberbank.ru/common/img/uploaded/files/pdf/legal/ovs/docs_rko.pdf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) и заключенный договор о </a:t>
            </a:r>
            <a:r>
              <a:rPr lang="ru-RU" sz="1200" dirty="0">
                <a:solidFill>
                  <a:schemeClr val="bg1"/>
                </a:solidFill>
              </a:rPr>
              <a:t>проведении капитального ремонта </a:t>
            </a:r>
            <a:r>
              <a:rPr lang="ru-RU" sz="1200" dirty="0" smtClean="0">
                <a:solidFill>
                  <a:schemeClr val="bg1"/>
                </a:solidFill>
              </a:rPr>
              <a:t>(оригинал или копию, удостоверенную нотариально) в </a:t>
            </a:r>
            <a:r>
              <a:rPr lang="ru-RU" sz="1200" dirty="0">
                <a:solidFill>
                  <a:schemeClr val="bg1"/>
                </a:solidFill>
              </a:rPr>
              <a:t>ближайшее отделение </a:t>
            </a:r>
            <a:r>
              <a:rPr lang="ru-RU" sz="1200" dirty="0" smtClean="0">
                <a:solidFill>
                  <a:schemeClr val="bg1"/>
                </a:solidFill>
              </a:rPr>
              <a:t>Банка </a:t>
            </a:r>
            <a:r>
              <a:rPr lang="ru-RU" sz="1200" dirty="0">
                <a:solidFill>
                  <a:schemeClr val="bg1"/>
                </a:solidFill>
              </a:rPr>
              <a:t>по обслуживанию корпоративных клиентов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Подпишите заявление об открытии расчётного счёта с одновременным подключением услуги банковского сопровождения </a:t>
            </a:r>
            <a:r>
              <a:rPr lang="ru-RU" sz="1200" dirty="0" smtClean="0">
                <a:solidFill>
                  <a:schemeClr val="bg1"/>
                </a:solidFill>
              </a:rPr>
              <a:t>контрактов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FFFF"/>
                </a:solidFill>
              </a:rPr>
              <a:t>Подключите систему </a:t>
            </a:r>
            <a:r>
              <a:rPr lang="ru-RU" sz="1200" dirty="0" smtClean="0">
                <a:solidFill>
                  <a:schemeClr val="bg1"/>
                </a:solidFill>
              </a:rPr>
              <a:t>Сбербанк </a:t>
            </a:r>
            <a:r>
              <a:rPr lang="ru-RU" sz="1200" dirty="0">
                <a:solidFill>
                  <a:schemeClr val="bg1"/>
                </a:solidFill>
              </a:rPr>
              <a:t>Бизнес Онлайн (для направления платежей) </a:t>
            </a:r>
            <a:r>
              <a:rPr lang="ru-RU" sz="1200" dirty="0">
                <a:solidFill>
                  <a:schemeClr val="bg1"/>
                </a:solidFill>
                <a:hlinkClick r:id="rId4"/>
              </a:rPr>
              <a:t>https://www.sberbank.ru/ru/legal/new_sbbol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endParaRPr lang="ru-RU" sz="1200" dirty="0" smtClean="0">
              <a:solidFill>
                <a:srgbClr val="FF0000"/>
              </a:solidFill>
            </a:endParaRPr>
          </a:p>
          <a:p>
            <a:pPr algn="just"/>
            <a:endParaRPr lang="ru-RU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Предполагается наличие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открытие 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2-х счетов: </a:t>
            </a:r>
          </a:p>
          <a:p>
            <a:pPr algn="just"/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1. Счет для БС аванса (под каждый контракт отдельный счет); </a:t>
            </a:r>
          </a:p>
          <a:p>
            <a:pPr algn="just"/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2. Текущий расчетный счет: перечисления остатка денежных средств в рамках контракта, для списания комиссии за услуги 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БС***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47" y="6245425"/>
            <a:ext cx="1222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Список офисов по обслуживанию корпоративных клиентов: </a:t>
            </a:r>
            <a:r>
              <a:rPr lang="ru-RU" sz="1200" dirty="0">
                <a:solidFill>
                  <a:schemeClr val="bg1"/>
                </a:solidFill>
                <a:hlinkClick r:id="rId7"/>
              </a:rPr>
              <a:t>https://</a:t>
            </a:r>
            <a:r>
              <a:rPr lang="ru-RU" sz="1200" dirty="0" smtClean="0">
                <a:solidFill>
                  <a:schemeClr val="bg1"/>
                </a:solidFill>
                <a:hlinkClick r:id="rId7"/>
              </a:rPr>
              <a:t>www.sberbank.ru/ru/about/today/oib?legal_person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***Полный перечень тарифов РКО =</a:t>
            </a:r>
            <a:r>
              <a:rPr lang="en-US" sz="1200" dirty="0" smtClean="0">
                <a:solidFill>
                  <a:schemeClr val="bg1"/>
                </a:solidFill>
              </a:rPr>
              <a:t>&gt; </a:t>
            </a:r>
            <a:r>
              <a:rPr lang="ru-RU" sz="1200" dirty="0" smtClean="0">
                <a:solidFill>
                  <a:schemeClr val="bg1"/>
                </a:solidFill>
              </a:rPr>
              <a:t>раздел «Прочие услуги и справки» =</a:t>
            </a:r>
            <a:r>
              <a:rPr lang="en-US" sz="1200" dirty="0" smtClean="0">
                <a:solidFill>
                  <a:schemeClr val="bg1"/>
                </a:solidFill>
              </a:rPr>
              <a:t>&gt; </a:t>
            </a:r>
            <a:r>
              <a:rPr lang="ru-RU" sz="1200" dirty="0" smtClean="0">
                <a:solidFill>
                  <a:schemeClr val="bg1"/>
                </a:solidFill>
              </a:rPr>
              <a:t> услуга «Контроль целевого расходования денежных средств по расчетному счету (без представления ОД)»:</a:t>
            </a:r>
          </a:p>
          <a:p>
            <a:r>
              <a:rPr lang="en-US" sz="1200" dirty="0">
                <a:solidFill>
                  <a:schemeClr val="bg1"/>
                </a:solidFill>
                <a:hlinkClick r:id="rId8"/>
              </a:rPr>
              <a:t>https://</a:t>
            </a:r>
            <a:r>
              <a:rPr lang="en-US" sz="1200" dirty="0" smtClean="0">
                <a:solidFill>
                  <a:schemeClr val="bg1"/>
                </a:solidFill>
                <a:hlinkClick r:id="rId8"/>
              </a:rPr>
              <a:t>www.sberbank.ru/ru/s_m_business/bankingservice/rko#price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323273" y="33345"/>
            <a:ext cx="10909300" cy="673756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действий Исполнителя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8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2B275-E458-4350-A245-CAA2B181A6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1290F-3F8C-4F44-8356-01C0B392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-24959"/>
            <a:ext cx="12195106" cy="6923314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11950" y="2005537"/>
            <a:ext cx="104795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для </a:t>
            </a:r>
            <a:r>
              <a:rPr lang="ru-RU" sz="2000" dirty="0">
                <a:solidFill>
                  <a:schemeClr val="bg1"/>
                </a:solidFill>
              </a:rPr>
              <a:t>внутрибанковских (по системе ПАО Сбербанк) переводов — с 01:00 до 24:00 по МСК ежедневно (включая выходные и праздничные дни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для </a:t>
            </a:r>
            <a:r>
              <a:rPr lang="ru-RU" sz="2000" dirty="0">
                <a:solidFill>
                  <a:schemeClr val="bg1"/>
                </a:solidFill>
              </a:rPr>
              <a:t>внешних (по расчетной системе Банка России) переводов — с 01:00 до 19:30 по МСК по рабочим </a:t>
            </a:r>
            <a:r>
              <a:rPr lang="ru-RU" sz="2000" dirty="0" smtClean="0">
                <a:solidFill>
                  <a:schemeClr val="bg1"/>
                </a:solidFill>
              </a:rPr>
              <a:t>дням.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срок </a:t>
            </a:r>
            <a:r>
              <a:rPr lang="ru-RU" sz="2000" dirty="0">
                <a:solidFill>
                  <a:schemeClr val="bg1"/>
                </a:solidFill>
              </a:rPr>
              <a:t>исполнения распоряжения </a:t>
            </a:r>
            <a:r>
              <a:rPr lang="ru-RU" sz="2000" dirty="0" smtClean="0">
                <a:solidFill>
                  <a:schemeClr val="bg1"/>
                </a:solidFill>
              </a:rPr>
              <a:t>клиента по счету с банковским сопровождением </a:t>
            </a:r>
            <a:r>
              <a:rPr lang="ru-RU" sz="2000" dirty="0">
                <a:solidFill>
                  <a:schemeClr val="bg1"/>
                </a:solidFill>
              </a:rPr>
              <a:t>не позднее дня Т+1</a:t>
            </a:r>
          </a:p>
          <a:p>
            <a:pPr algn="just"/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Обслуживание  </a:t>
            </a:r>
            <a:r>
              <a:rPr lang="ru-RU" sz="2000" dirty="0">
                <a:solidFill>
                  <a:schemeClr val="bg1"/>
                </a:solidFill>
              </a:rPr>
              <a:t>осуществляется в любом отделении Банка </a:t>
            </a:r>
            <a:r>
              <a:rPr lang="ru-RU" sz="2000" dirty="0" smtClean="0">
                <a:solidFill>
                  <a:schemeClr val="bg1"/>
                </a:solidFill>
              </a:rPr>
              <a:t>по обслуживанию </a:t>
            </a:r>
            <a:r>
              <a:rPr lang="ru-RU" sz="2000" dirty="0">
                <a:solidFill>
                  <a:schemeClr val="bg1"/>
                </a:solidFill>
              </a:rPr>
              <a:t>корпоративных </a:t>
            </a:r>
            <a:r>
              <a:rPr lang="ru-RU" sz="2000" dirty="0" smtClean="0">
                <a:solidFill>
                  <a:schemeClr val="bg1"/>
                </a:solidFill>
              </a:rPr>
              <a:t>клиентов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6885" y="6414702"/>
            <a:ext cx="9859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Список офисов по обслуживанию корпоративных клиентов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ru-RU" sz="1600" dirty="0" smtClean="0">
                <a:solidFill>
                  <a:schemeClr val="bg1"/>
                </a:solidFill>
                <a:hlinkClick r:id="rId3"/>
              </a:rPr>
              <a:t>www.sberbank.ru/ru/about/today/oib?legal_person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581527" y="278283"/>
            <a:ext cx="10970493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</a:rPr>
              <a:t>Прием и исполнение рублевых платежных поручений, поступивших по системе «Сбербанк Бизнес Онлайн»:</a:t>
            </a:r>
          </a:p>
        </p:txBody>
      </p:sp>
    </p:spTree>
    <p:extLst>
      <p:ext uri="{BB962C8B-B14F-4D97-AF65-F5344CB8AC3E}">
        <p14:creationId xmlns:p14="http://schemas.microsoft.com/office/powerpoint/2010/main" val="37440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AAEFC8-952E-FE45-ADE5-13C057195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-24959"/>
            <a:ext cx="12195106" cy="6923314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</p:pic>
      <p:sp>
        <p:nvSpPr>
          <p:cNvPr id="5" name="Заголовок 13"/>
          <p:cNvSpPr txBox="1">
            <a:spLocks/>
          </p:cNvSpPr>
          <p:nvPr/>
        </p:nvSpPr>
        <p:spPr>
          <a:xfrm>
            <a:off x="581527" y="278283"/>
            <a:ext cx="10970493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 запрещенных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операций по счету,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подлежащих банковскому контролю*:</a:t>
            </a:r>
          </a:p>
        </p:txBody>
      </p:sp>
      <p:sp>
        <p:nvSpPr>
          <p:cNvPr id="6" name="Заголовок 13"/>
          <p:cNvSpPr txBox="1">
            <a:spLocks/>
          </p:cNvSpPr>
          <p:nvPr/>
        </p:nvSpPr>
        <p:spPr>
          <a:xfrm>
            <a:off x="381544" y="127441"/>
            <a:ext cx="10909300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6872" y="1301765"/>
            <a:ext cx="108598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предоставление </a:t>
            </a:r>
            <a:r>
              <a:rPr lang="ru-RU" sz="1400" dirty="0">
                <a:solidFill>
                  <a:schemeClr val="bg1"/>
                </a:solidFill>
              </a:rPr>
              <a:t>ссуд, займов, кредитов;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возврат сумм займов, кредитов и процентов по ним;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перевод (выдача) денежных средств физическим лицам, в том числе на цели: оплаты труда, в том числе авансов, оплаты отпусков и временной нетрудоспособности, иных выплат социального характера из фонда оплаты труда, возмещения командировочных и представительских расходов;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операции, связанные с формированием уставного (складочного) капитала других юридических лиц;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операции, связанные с осуществлением благотворительной деятельности и внесением пожертвований;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покупка иностранной валюты, включая переводы с конверсией;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покупка ценных бумаг (в том числе векселей);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приобретение драгоценных металлов, драгоценных камней и монет из драгоценных металлов;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размещение денежных средств во вклады (депозиты);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уплата процентов и/или дивидендов;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пополнение расчетных и/или иных счетов;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погашение или исполнение налоговых обязательств перед бюджетами всех уровней, за исключением НДС с предоставленного аванса;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уплата таможенных платежей, страховых взносов в бюджетную систему РФ;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перевод денежных средств на иные банковские счета Клиента, открытые в кредитных организациях, за исключением возврата ранее зачисленных на счет денежных средств в связи с ошибкой плательщика либо кредитной организации при предоставлении Клиентом Распоряжения на возврат денежных средств на банковский счет, с которого указанные денежные средства поступили, или возврат собственных денежных средств Клиента на банковский счет, с которого указанные денежные средства поступили, в сумме, не превышающей ранее зачисленную на счет;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осуществление операций с использованием электронных денежных средств.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80109" y="6538914"/>
            <a:ext cx="11790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591" y="6331442"/>
            <a:ext cx="12064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*Полный перечень запрещенных операций указан в «Условиях предоставления услуг банковского сопровождения договоров (контрактов) о проведении капитального ремонта общего имущества в многоквартирных домах» на официальном сайте </a:t>
            </a:r>
            <a:r>
              <a:rPr lang="ru-RU" sz="1100" dirty="0" smtClean="0">
                <a:solidFill>
                  <a:schemeClr val="bg1"/>
                </a:solidFill>
              </a:rPr>
              <a:t>Банка:  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ttps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://www.sberbank.ru/common/img/uploaded/files/pdf/legal/ovs/</a:t>
            </a:r>
            <a:r>
              <a:rPr lang="ru-RU" sz="1100" dirty="0">
                <a:solidFill>
                  <a:schemeClr val="bg1"/>
                </a:solidFill>
                <a:hlinkClick r:id="rId3"/>
              </a:rPr>
              <a:t>условия_банковского_сопровождения_контракты_615_пп_рф.</a:t>
            </a:r>
            <a:r>
              <a:rPr lang="en-US" sz="1100" dirty="0">
                <a:solidFill>
                  <a:schemeClr val="bg1"/>
                </a:solidFill>
                <a:hlinkClick r:id="rId3"/>
              </a:rPr>
              <a:t>pdf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8820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2B275-E458-4350-A245-CAA2B181A6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4A0DFE-9FD0-854B-9B49-A117A42B6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52385"/>
              </p:ext>
            </p:extLst>
          </p:nvPr>
        </p:nvGraphicFramePr>
        <p:xfrm>
          <a:off x="695326" y="1703774"/>
          <a:ext cx="11188496" cy="3782194"/>
        </p:xfrm>
        <a:graphic>
          <a:graphicData uri="http://schemas.openxmlformats.org/drawingml/2006/table">
            <a:tbl>
              <a:tblPr/>
              <a:tblGrid>
                <a:gridCol w="904052">
                  <a:extLst>
                    <a:ext uri="{9D8B030D-6E8A-4147-A177-3AD203B41FA5}">
                      <a16:colId xmlns:a16="http://schemas.microsoft.com/office/drawing/2014/main" val="3845214974"/>
                    </a:ext>
                  </a:extLst>
                </a:gridCol>
                <a:gridCol w="1542666">
                  <a:extLst>
                    <a:ext uri="{9D8B030D-6E8A-4147-A177-3AD203B41FA5}">
                      <a16:colId xmlns:a16="http://schemas.microsoft.com/office/drawing/2014/main" val="863275127"/>
                    </a:ext>
                  </a:extLst>
                </a:gridCol>
                <a:gridCol w="2883852">
                  <a:extLst>
                    <a:ext uri="{9D8B030D-6E8A-4147-A177-3AD203B41FA5}">
                      <a16:colId xmlns:a16="http://schemas.microsoft.com/office/drawing/2014/main" val="2149671526"/>
                    </a:ext>
                  </a:extLst>
                </a:gridCol>
                <a:gridCol w="292227">
                  <a:extLst>
                    <a:ext uri="{9D8B030D-6E8A-4147-A177-3AD203B41FA5}">
                      <a16:colId xmlns:a16="http://schemas.microsoft.com/office/drawing/2014/main" val="1616215526"/>
                    </a:ext>
                  </a:extLst>
                </a:gridCol>
                <a:gridCol w="3802772">
                  <a:extLst>
                    <a:ext uri="{9D8B030D-6E8A-4147-A177-3AD203B41FA5}">
                      <a16:colId xmlns:a16="http://schemas.microsoft.com/office/drawing/2014/main" val="2588582322"/>
                    </a:ext>
                  </a:extLst>
                </a:gridCol>
                <a:gridCol w="1762927">
                  <a:extLst>
                    <a:ext uri="{9D8B030D-6E8A-4147-A177-3AD203B41FA5}">
                      <a16:colId xmlns:a16="http://schemas.microsoft.com/office/drawing/2014/main" val="3794076404"/>
                    </a:ext>
                  </a:extLst>
                </a:gridCol>
              </a:tblGrid>
              <a:tr h="197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Параметр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Технология рассмотрения</a:t>
                      </a:r>
                    </a:p>
                  </a:txBody>
                  <a:tcPr marL="7412" marR="7412" marT="741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schemeClr val="bg1"/>
                        </a:solidFill>
                        <a:latin typeface="Calibri Light" panose="020F0302020204030204"/>
                        <a:ea typeface="Calibri Light" charset="0"/>
                        <a:cs typeface="Calibri Light" charset="0"/>
                      </a:endParaRPr>
                    </a:p>
                  </a:txBody>
                  <a:tcPr marL="7412" marR="7412" marT="741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84648"/>
                  </a:ext>
                </a:extLst>
              </a:tr>
              <a:tr h="76762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Стандартная</a:t>
                      </a:r>
                      <a:b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(тендерные гарантии и гарантии исполнения обязательств)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kern="1200" dirty="0">
                        <a:solidFill>
                          <a:schemeClr val="bg1"/>
                        </a:solidFill>
                        <a:latin typeface="Calibri Light" panose="020F0302020204030204"/>
                        <a:ea typeface="Calibri Light" charset="0"/>
                        <a:cs typeface="Calibri Light" charset="0"/>
                      </a:endParaRP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Быстрые решения</a:t>
                      </a:r>
                      <a:b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(тендерные гарантии и гарантии исполнения обязательств)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Быстрые решения онлайн </a:t>
                      </a:r>
                      <a:b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(гарантии исполнения обязательств)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31689"/>
                  </a:ext>
                </a:extLst>
              </a:tr>
              <a:tr h="1972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Сумма 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минимальная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нет ограничений</a:t>
                      </a:r>
                    </a:p>
                  </a:txBody>
                  <a:tcPr marL="7412" marR="7412" marT="741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schemeClr val="tx1"/>
                        </a:solidFill>
                        <a:latin typeface="Calibri Light" panose="020F0302020204030204"/>
                        <a:ea typeface="Calibri Light" charset="0"/>
                        <a:cs typeface="Calibri Light" charset="0"/>
                      </a:endParaRPr>
                    </a:p>
                  </a:txBody>
                  <a:tcPr marL="7412" marR="7412" marT="741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57713"/>
                  </a:ext>
                </a:extLst>
              </a:tr>
              <a:tr h="1127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максимальная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Максимальная сумма ограничивается платежеспособностью Принципала, оценочной стоимостью обеспечения и условиями контракта.   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1. под залог векселей и/или депозитных сертификатов ПАО Сбербанк - ограничивается оценочной стоимостью векселей и/или депозитных сертификатов ПАО Сбербанк.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2.  без имущественного обеспечения -  ограничивается платежеспособностью Принципала, но не более 50 млн. руб. 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1. под залог векселей и/или депозитных сертификатов ПАО Сбербанк - ограничивается оценочной стоимостью векселей и/или депозитных сертификатов ПАО Сбербанк.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2.  без имущественного обеспечения -  ограничивается платежеспособностью Принципала, но не более 50 млн. руб. 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Ограничивается платежеспособностью Принципала, но не более 50 млн. руб.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 Light" panose="020F0302020204030204"/>
                        <a:ea typeface="Calibri Light" charset="0"/>
                        <a:cs typeface="Calibri Light" charset="0"/>
                      </a:endParaRP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15909"/>
                  </a:ext>
                </a:extLst>
              </a:tr>
              <a:tr h="1972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Срок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до 60 месяцев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до 37 месяцев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 Light" panose="020F0302020204030204"/>
                        <a:ea typeface="Calibri Light" charset="0"/>
                        <a:cs typeface="Calibri Light" charset="0"/>
                      </a:endParaRP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43910"/>
                  </a:ext>
                </a:extLst>
              </a:tr>
              <a:tr h="7288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Обеспечение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Имущественное обеспечение: транспортные средства; оборудование; объекты недвижимости; векселя ПАО Сбербанк. Поручительство.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Без имущественного обеспечения ГО.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 Возможно  предоставление под залог векселей и депозитных сертификатов ПАО Сбербанк.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Без имущественного обеспечения ГО.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 Возможно  предоставление под залог векселей и депозитных сертификатов ПАО Сбербанк.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 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Без обеспечения и поручительства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22409"/>
                  </a:ext>
                </a:extLst>
              </a:tr>
              <a:tr h="5383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Вознаграждение за предоставление гарантии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минимальная - 9 000 руб.</a:t>
                      </a:r>
                      <a:br>
                        <a:rPr lang="ru-RU" sz="1200" kern="120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максимальная - зависит от суммы, срока, рейтинга Принципала.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минимальная - 2 000 руб.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максимальная - зависит от суммы, срока, рейтинга Принципала.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минимальная - 2 000 руб.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</a:b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 Light" panose="020F0302020204030204"/>
                          <a:ea typeface="Calibri Light" charset="0"/>
                          <a:cs typeface="Calibri Light" charset="0"/>
                        </a:rPr>
                        <a:t>максимальная - зависит от суммы, срока, рейтинга Принципала.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l" fontAlgn="t"/>
                      <a:endParaRPr lang="ru-RU" sz="1200" kern="1200" dirty="0">
                        <a:solidFill>
                          <a:schemeClr val="tx1"/>
                        </a:solidFill>
                        <a:latin typeface="Calibri Light" panose="020F0302020204030204"/>
                        <a:ea typeface="Calibri Light" charset="0"/>
                        <a:cs typeface="Calibri Light" charset="0"/>
                      </a:endParaRP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05696"/>
                  </a:ext>
                </a:extLst>
              </a:tr>
            </a:tbl>
          </a:graphicData>
        </a:graphic>
      </p:graphicFrame>
      <p:sp>
        <p:nvSpPr>
          <p:cNvPr id="7" name="Заголовок 13"/>
          <p:cNvSpPr txBox="1">
            <a:spLocks/>
          </p:cNvSpPr>
          <p:nvPr/>
        </p:nvSpPr>
        <p:spPr>
          <a:xfrm>
            <a:off x="695326" y="338073"/>
            <a:ext cx="10658475" cy="87264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17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0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Гарантии, предоставляемые в соответствии с 44-ФЗ, 223-ФЗ, 615-ПП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326" y="5599451"/>
            <a:ext cx="11067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Минимальные требования Банка к Принципалу: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Отсутствие в списке недобросовестных поставщиков по данным сайта www.zakupki.gov.ru.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Возможно кредитование клиентов с любым видом деятельности, за исключением ломбардов; игорный бизнес, в том числе спортлото и спортивный покер.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Принципал отнесен к сегменту Малый бизнес или Микро бизнес (годовая выручка до 400 </a:t>
            </a:r>
            <a:r>
              <a:rPr lang="ru-RU" sz="1400" dirty="0" err="1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млн.руб</a:t>
            </a:r>
            <a:r>
              <a:rPr lang="ru-RU" sz="1400" dirty="0">
                <a:solidFill>
                  <a:schemeClr val="bg1"/>
                </a:solidFill>
                <a:latin typeface="Calibri Light" panose="020F0302020204030204"/>
                <a:ea typeface="Calibri Light" charset="0"/>
                <a:cs typeface="Calibri Light" charset="0"/>
              </a:rPr>
              <a:t>.)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2B275-E458-4350-A245-CAA2B181A6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7A963-3081-D549-AED5-C7C184F3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"/>
          <a:stretch/>
        </p:blipFill>
        <p:spPr>
          <a:xfrm>
            <a:off x="0" y="0"/>
            <a:ext cx="12195106" cy="692331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68D8C23-5794-614C-864A-D12E4528AEEF}"/>
              </a:ext>
            </a:extLst>
          </p:cNvPr>
          <p:cNvSpPr txBox="1">
            <a:spLocks/>
          </p:cNvSpPr>
          <p:nvPr/>
        </p:nvSpPr>
        <p:spPr>
          <a:xfrm>
            <a:off x="1642379" y="3651643"/>
            <a:ext cx="8907241" cy="26955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pPr eaLnBrk="0" fontAlgn="base" hangingPunct="0">
              <a:spcAft>
                <a:spcPct val="0"/>
              </a:spcAft>
            </a:pPr>
            <a:endParaRPr lang="ru-RU" sz="2600" b="1" kern="0" dirty="0">
              <a:solidFill>
                <a:schemeClr val="bg1"/>
              </a:solidFill>
              <a:ea typeface="ヒラギノ角ゴ Pro W3" pitchFamily="-128" charset="-128"/>
              <a:sym typeface="Arial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endParaRPr lang="ru-RU" sz="2600" b="1" kern="0" dirty="0">
              <a:solidFill>
                <a:schemeClr val="bg1"/>
              </a:solidFill>
              <a:ea typeface="ヒラギノ角ゴ Pro W3" pitchFamily="-128" charset="-128"/>
              <a:sym typeface="Arial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Центр обслуживания корпоративных клиентов Сбербанка</a:t>
            </a:r>
            <a:b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sz="2600" b="1" kern="0" dirty="0">
                <a:solidFill>
                  <a:srgbClr val="3A9E76"/>
                </a:solidFill>
                <a:ea typeface="ヒラギノ角ゴ Pro W3" pitchFamily="-128" charset="-128"/>
                <a:sym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(800) 555-57-77</a:t>
            </a:r>
            <a:r>
              <a:rPr lang="ru-RU" sz="2600" b="1" kern="0" dirty="0">
                <a:solidFill>
                  <a:srgbClr val="3A9E76"/>
                </a:solidFill>
                <a:ea typeface="ヒラギノ角ゴ Pro W3" pitchFamily="-128" charset="-128"/>
                <a:sym typeface="Arial" pitchFamily="34" charset="0"/>
              </a:rPr>
              <a:t> </a:t>
            </a:r>
            <a: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или</a:t>
            </a:r>
            <a:r>
              <a:rPr lang="ru-RU" sz="2600" b="1" kern="0" dirty="0">
                <a:solidFill>
                  <a:srgbClr val="000000"/>
                </a:solidFill>
                <a:ea typeface="ヒラギノ角ゴ Pro W3" pitchFamily="-128" charset="-128"/>
                <a:sym typeface="Arial" pitchFamily="34" charset="0"/>
              </a:rPr>
              <a:t> </a:t>
            </a:r>
            <a:r>
              <a:rPr lang="ru-RU" sz="2600" b="1" kern="0" dirty="0">
                <a:solidFill>
                  <a:srgbClr val="3A9E76"/>
                </a:solidFill>
                <a:ea typeface="ヒラギノ角ゴ Pro W3" pitchFamily="-128" charset="-128"/>
                <a:sym typeface="Arial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0321</a:t>
            </a:r>
            <a: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*</a:t>
            </a:r>
            <a:br>
              <a:rPr 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alt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alt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altLang="ru-RU" sz="2600" b="1" kern="0" dirty="0">
                <a:solidFill>
                  <a:schemeClr val="bg1"/>
                </a:solidFill>
                <a:ea typeface="ヒラギノ角ゴ Pro W3" pitchFamily="-128" charset="-128"/>
                <a:sym typeface="Arial" pitchFamily="34" charset="0"/>
              </a:rPr>
              <a:t>Ваш клиентский менеджер</a:t>
            </a:r>
            <a:r>
              <a:rPr lang="ru-RU" altLang="ru-RU" sz="2600" b="1" u="sng" kern="0" dirty="0">
                <a:solidFill>
                  <a:srgbClr val="0070C0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altLang="ru-RU" sz="2600" b="1" u="sng" kern="0" dirty="0">
                <a:solidFill>
                  <a:srgbClr val="0070C0"/>
                </a:solidFill>
                <a:ea typeface="ヒラギノ角ゴ Pro W3" pitchFamily="-128" charset="-128"/>
                <a:sym typeface="Arial" pitchFamily="34" charset="0"/>
              </a:rPr>
            </a:br>
            <a:r>
              <a:rPr lang="ru-RU" sz="2600" b="1" kern="0" dirty="0">
                <a:solidFill>
                  <a:srgbClr val="000000"/>
                </a:solidFill>
                <a:ea typeface="ヒラギノ角ゴ Pro W3" pitchFamily="-128" charset="-128"/>
                <a:sym typeface="Arial" pitchFamily="34" charset="0"/>
              </a:rPr>
              <a:t/>
            </a:r>
            <a:br>
              <a:rPr lang="ru-RU" sz="2600" b="1" kern="0" dirty="0">
                <a:solidFill>
                  <a:srgbClr val="000000"/>
                </a:solidFill>
                <a:ea typeface="ヒラギノ角ゴ Pro W3" pitchFamily="-128" charset="-128"/>
                <a:sym typeface="Arial" pitchFamily="34" charset="0"/>
              </a:rPr>
            </a:br>
            <a:endParaRPr lang="ru-RU" sz="2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CD3A3E-F368-2147-916F-600CE250E19C}"/>
              </a:ext>
            </a:extLst>
          </p:cNvPr>
          <p:cNvSpPr txBox="1">
            <a:spLocks/>
          </p:cNvSpPr>
          <p:nvPr/>
        </p:nvSpPr>
        <p:spPr>
          <a:xfrm>
            <a:off x="939383" y="2395054"/>
            <a:ext cx="10313233" cy="15570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Консультационная поддержка Клиентов по услуге Банковское сопровождение контрактов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7152378-F8E8-A04C-AF4C-E62703F09B1D}"/>
              </a:ext>
            </a:extLst>
          </p:cNvPr>
          <p:cNvSpPr/>
          <p:nvPr/>
        </p:nvSpPr>
        <p:spPr>
          <a:xfrm>
            <a:off x="4529838" y="1268413"/>
            <a:ext cx="3132321" cy="576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6" y="0"/>
                </a:moveTo>
                <a:lnTo>
                  <a:pt x="1286" y="5042"/>
                </a:lnTo>
                <a:lnTo>
                  <a:pt x="551" y="2798"/>
                </a:lnTo>
                <a:cubicBezTo>
                  <a:pt x="499" y="3104"/>
                  <a:pt x="449" y="3428"/>
                  <a:pt x="403" y="3762"/>
                </a:cubicBezTo>
                <a:cubicBezTo>
                  <a:pt x="403" y="3762"/>
                  <a:pt x="1286" y="6458"/>
                  <a:pt x="1286" y="6458"/>
                </a:cubicBezTo>
                <a:lnTo>
                  <a:pt x="3183" y="659"/>
                </a:lnTo>
                <a:cubicBezTo>
                  <a:pt x="3104" y="413"/>
                  <a:pt x="3022" y="191"/>
                  <a:pt x="2936" y="0"/>
                </a:cubicBezTo>
                <a:close/>
                <a:moveTo>
                  <a:pt x="3397" y="1421"/>
                </a:moveTo>
                <a:lnTo>
                  <a:pt x="1286" y="7874"/>
                </a:lnTo>
                <a:lnTo>
                  <a:pt x="277" y="4790"/>
                </a:lnTo>
                <a:cubicBezTo>
                  <a:pt x="239" y="5144"/>
                  <a:pt x="205" y="5514"/>
                  <a:pt x="174" y="5891"/>
                </a:cubicBezTo>
                <a:lnTo>
                  <a:pt x="1286" y="9285"/>
                </a:lnTo>
                <a:cubicBezTo>
                  <a:pt x="1286" y="9285"/>
                  <a:pt x="3583" y="2264"/>
                  <a:pt x="3583" y="2264"/>
                </a:cubicBezTo>
                <a:cubicBezTo>
                  <a:pt x="3524" y="1964"/>
                  <a:pt x="3462" y="1684"/>
                  <a:pt x="3397" y="1421"/>
                </a:cubicBezTo>
                <a:close/>
                <a:moveTo>
                  <a:pt x="6427" y="2793"/>
                </a:moveTo>
                <a:cubicBezTo>
                  <a:pt x="5648" y="2793"/>
                  <a:pt x="5344" y="5127"/>
                  <a:pt x="5344" y="8979"/>
                </a:cubicBezTo>
                <a:cubicBezTo>
                  <a:pt x="5344" y="12999"/>
                  <a:pt x="5724" y="14870"/>
                  <a:pt x="6383" y="14870"/>
                </a:cubicBezTo>
                <a:cubicBezTo>
                  <a:pt x="6662" y="14870"/>
                  <a:pt x="6932" y="14483"/>
                  <a:pt x="7133" y="13799"/>
                </a:cubicBezTo>
                <a:lnTo>
                  <a:pt x="7064" y="13101"/>
                </a:lnTo>
                <a:cubicBezTo>
                  <a:pt x="6932" y="13451"/>
                  <a:pt x="6772" y="13784"/>
                  <a:pt x="6514" y="13784"/>
                </a:cubicBezTo>
                <a:cubicBezTo>
                  <a:pt x="5971" y="13784"/>
                  <a:pt x="5856" y="11550"/>
                  <a:pt x="5856" y="8548"/>
                </a:cubicBezTo>
                <a:cubicBezTo>
                  <a:pt x="5856" y="5396"/>
                  <a:pt x="5975" y="3559"/>
                  <a:pt x="6442" y="3559"/>
                </a:cubicBezTo>
                <a:cubicBezTo>
                  <a:pt x="6741" y="3559"/>
                  <a:pt x="6837" y="4161"/>
                  <a:pt x="6888" y="5028"/>
                </a:cubicBezTo>
                <a:lnTo>
                  <a:pt x="6926" y="5760"/>
                </a:lnTo>
                <a:lnTo>
                  <a:pt x="7066" y="5760"/>
                </a:lnTo>
                <a:cubicBezTo>
                  <a:pt x="7060" y="4976"/>
                  <a:pt x="7060" y="4110"/>
                  <a:pt x="7066" y="3326"/>
                </a:cubicBezTo>
                <a:cubicBezTo>
                  <a:pt x="7004" y="3193"/>
                  <a:pt x="6772" y="2793"/>
                  <a:pt x="6427" y="2793"/>
                </a:cubicBezTo>
                <a:close/>
                <a:moveTo>
                  <a:pt x="7330" y="2992"/>
                </a:moveTo>
                <a:lnTo>
                  <a:pt x="7330" y="3360"/>
                </a:lnTo>
                <a:cubicBezTo>
                  <a:pt x="7440" y="3493"/>
                  <a:pt x="7456" y="3662"/>
                  <a:pt x="7456" y="4296"/>
                </a:cubicBezTo>
                <a:lnTo>
                  <a:pt x="7456" y="13367"/>
                </a:lnTo>
                <a:cubicBezTo>
                  <a:pt x="7456" y="14001"/>
                  <a:pt x="7440" y="14170"/>
                  <a:pt x="7330" y="14303"/>
                </a:cubicBezTo>
                <a:lnTo>
                  <a:pt x="7330" y="14667"/>
                </a:lnTo>
                <a:lnTo>
                  <a:pt x="8210" y="14667"/>
                </a:lnTo>
                <a:cubicBezTo>
                  <a:pt x="8747" y="14667"/>
                  <a:pt x="9079" y="13899"/>
                  <a:pt x="9079" y="10764"/>
                </a:cubicBezTo>
                <a:cubicBezTo>
                  <a:pt x="9079" y="7545"/>
                  <a:pt x="8652" y="7181"/>
                  <a:pt x="8049" y="7181"/>
                </a:cubicBezTo>
                <a:lnTo>
                  <a:pt x="7927" y="7181"/>
                </a:lnTo>
                <a:lnTo>
                  <a:pt x="7927" y="4412"/>
                </a:lnTo>
                <a:cubicBezTo>
                  <a:pt x="7927" y="3912"/>
                  <a:pt x="7946" y="3728"/>
                  <a:pt x="8084" y="3728"/>
                </a:cubicBezTo>
                <a:cubicBezTo>
                  <a:pt x="8084" y="3728"/>
                  <a:pt x="8385" y="3728"/>
                  <a:pt x="8385" y="3728"/>
                </a:cubicBezTo>
                <a:cubicBezTo>
                  <a:pt x="8671" y="3728"/>
                  <a:pt x="8749" y="3842"/>
                  <a:pt x="8818" y="5042"/>
                </a:cubicBezTo>
                <a:lnTo>
                  <a:pt x="8847" y="5527"/>
                </a:lnTo>
                <a:lnTo>
                  <a:pt x="8966" y="5527"/>
                </a:lnTo>
                <a:cubicBezTo>
                  <a:pt x="8960" y="4677"/>
                  <a:pt x="8960" y="3842"/>
                  <a:pt x="8966" y="2992"/>
                </a:cubicBezTo>
                <a:lnTo>
                  <a:pt x="7330" y="2992"/>
                </a:lnTo>
                <a:close/>
                <a:moveTo>
                  <a:pt x="9327" y="2992"/>
                </a:moveTo>
                <a:lnTo>
                  <a:pt x="9327" y="3360"/>
                </a:lnTo>
                <a:cubicBezTo>
                  <a:pt x="9437" y="3493"/>
                  <a:pt x="9453" y="3662"/>
                  <a:pt x="9453" y="4296"/>
                </a:cubicBezTo>
                <a:lnTo>
                  <a:pt x="9453" y="13367"/>
                </a:lnTo>
                <a:cubicBezTo>
                  <a:pt x="9453" y="14001"/>
                  <a:pt x="9437" y="14170"/>
                  <a:pt x="9327" y="14303"/>
                </a:cubicBezTo>
                <a:lnTo>
                  <a:pt x="9327" y="14667"/>
                </a:lnTo>
                <a:lnTo>
                  <a:pt x="10909" y="14667"/>
                </a:lnTo>
                <a:cubicBezTo>
                  <a:pt x="10903" y="13766"/>
                  <a:pt x="10903" y="12852"/>
                  <a:pt x="10909" y="11952"/>
                </a:cubicBezTo>
                <a:lnTo>
                  <a:pt x="10771" y="11952"/>
                </a:lnTo>
                <a:lnTo>
                  <a:pt x="10752" y="12383"/>
                </a:lnTo>
                <a:cubicBezTo>
                  <a:pt x="10689" y="13834"/>
                  <a:pt x="10614" y="13935"/>
                  <a:pt x="10329" y="13935"/>
                </a:cubicBezTo>
                <a:lnTo>
                  <a:pt x="10266" y="13935"/>
                </a:lnTo>
                <a:cubicBezTo>
                  <a:pt x="9977" y="13935"/>
                  <a:pt x="9924" y="13699"/>
                  <a:pt x="9924" y="12999"/>
                </a:cubicBezTo>
                <a:lnTo>
                  <a:pt x="9924" y="8645"/>
                </a:lnTo>
                <a:lnTo>
                  <a:pt x="10216" y="8645"/>
                </a:lnTo>
                <a:cubicBezTo>
                  <a:pt x="10338" y="8645"/>
                  <a:pt x="10529" y="8715"/>
                  <a:pt x="10604" y="8999"/>
                </a:cubicBezTo>
                <a:lnTo>
                  <a:pt x="10604" y="7530"/>
                </a:lnTo>
                <a:cubicBezTo>
                  <a:pt x="10529" y="7813"/>
                  <a:pt x="10338" y="7879"/>
                  <a:pt x="10216" y="7879"/>
                </a:cubicBezTo>
                <a:lnTo>
                  <a:pt x="9924" y="7879"/>
                </a:lnTo>
                <a:lnTo>
                  <a:pt x="9924" y="4262"/>
                </a:lnTo>
                <a:cubicBezTo>
                  <a:pt x="9924" y="3862"/>
                  <a:pt x="9939" y="3728"/>
                  <a:pt x="10033" y="3728"/>
                </a:cubicBezTo>
                <a:cubicBezTo>
                  <a:pt x="10033" y="3728"/>
                  <a:pt x="10279" y="3728"/>
                  <a:pt x="10279" y="3728"/>
                </a:cubicBezTo>
                <a:cubicBezTo>
                  <a:pt x="10564" y="3728"/>
                  <a:pt x="10642" y="3842"/>
                  <a:pt x="10711" y="5042"/>
                </a:cubicBezTo>
                <a:lnTo>
                  <a:pt x="10739" y="5527"/>
                </a:lnTo>
                <a:lnTo>
                  <a:pt x="10859" y="5527"/>
                </a:lnTo>
                <a:cubicBezTo>
                  <a:pt x="10853" y="4677"/>
                  <a:pt x="10853" y="3842"/>
                  <a:pt x="10859" y="2992"/>
                </a:cubicBezTo>
                <a:lnTo>
                  <a:pt x="9327" y="2992"/>
                </a:lnTo>
                <a:close/>
                <a:moveTo>
                  <a:pt x="11192" y="2992"/>
                </a:moveTo>
                <a:lnTo>
                  <a:pt x="11192" y="3360"/>
                </a:lnTo>
                <a:cubicBezTo>
                  <a:pt x="11302" y="3493"/>
                  <a:pt x="11317" y="3662"/>
                  <a:pt x="11317" y="4296"/>
                </a:cubicBezTo>
                <a:lnTo>
                  <a:pt x="11317" y="13367"/>
                </a:lnTo>
                <a:cubicBezTo>
                  <a:pt x="11317" y="14001"/>
                  <a:pt x="11302" y="14170"/>
                  <a:pt x="11192" y="14303"/>
                </a:cubicBezTo>
                <a:lnTo>
                  <a:pt x="11192" y="14667"/>
                </a:lnTo>
                <a:cubicBezTo>
                  <a:pt x="11192" y="14667"/>
                  <a:pt x="11914" y="14667"/>
                  <a:pt x="11914" y="14667"/>
                </a:cubicBezTo>
                <a:lnTo>
                  <a:pt x="11914" y="14303"/>
                </a:lnTo>
                <a:cubicBezTo>
                  <a:pt x="11804" y="14170"/>
                  <a:pt x="11788" y="14001"/>
                  <a:pt x="11788" y="13367"/>
                </a:cubicBezTo>
                <a:lnTo>
                  <a:pt x="11788" y="10046"/>
                </a:lnTo>
                <a:lnTo>
                  <a:pt x="12008" y="10046"/>
                </a:lnTo>
                <a:cubicBezTo>
                  <a:pt x="12538" y="10046"/>
                  <a:pt x="12865" y="9199"/>
                  <a:pt x="12865" y="6347"/>
                </a:cubicBezTo>
                <a:cubicBezTo>
                  <a:pt x="12865" y="3545"/>
                  <a:pt x="12538" y="2992"/>
                  <a:pt x="12102" y="2992"/>
                </a:cubicBezTo>
                <a:lnTo>
                  <a:pt x="11192" y="2992"/>
                </a:lnTo>
                <a:close/>
                <a:moveTo>
                  <a:pt x="13063" y="2992"/>
                </a:moveTo>
                <a:lnTo>
                  <a:pt x="13063" y="3360"/>
                </a:lnTo>
                <a:cubicBezTo>
                  <a:pt x="13172" y="3493"/>
                  <a:pt x="13188" y="3662"/>
                  <a:pt x="13188" y="4296"/>
                </a:cubicBezTo>
                <a:lnTo>
                  <a:pt x="13188" y="13367"/>
                </a:lnTo>
                <a:cubicBezTo>
                  <a:pt x="13188" y="14001"/>
                  <a:pt x="13172" y="14170"/>
                  <a:pt x="13063" y="14303"/>
                </a:cubicBezTo>
                <a:lnTo>
                  <a:pt x="13063" y="14667"/>
                </a:lnTo>
                <a:lnTo>
                  <a:pt x="13941" y="14667"/>
                </a:lnTo>
                <a:cubicBezTo>
                  <a:pt x="14478" y="14667"/>
                  <a:pt x="14811" y="13899"/>
                  <a:pt x="14811" y="10764"/>
                </a:cubicBezTo>
                <a:cubicBezTo>
                  <a:pt x="14811" y="7545"/>
                  <a:pt x="14384" y="7181"/>
                  <a:pt x="13782" y="7181"/>
                </a:cubicBezTo>
                <a:lnTo>
                  <a:pt x="13658" y="7181"/>
                </a:lnTo>
                <a:lnTo>
                  <a:pt x="13658" y="4412"/>
                </a:lnTo>
                <a:cubicBezTo>
                  <a:pt x="13658" y="3912"/>
                  <a:pt x="13677" y="3728"/>
                  <a:pt x="13815" y="3728"/>
                </a:cubicBezTo>
                <a:cubicBezTo>
                  <a:pt x="13815" y="3728"/>
                  <a:pt x="14117" y="3728"/>
                  <a:pt x="14117" y="3728"/>
                </a:cubicBezTo>
                <a:cubicBezTo>
                  <a:pt x="14403" y="3728"/>
                  <a:pt x="14481" y="3842"/>
                  <a:pt x="14550" y="5042"/>
                </a:cubicBezTo>
                <a:lnTo>
                  <a:pt x="14578" y="5527"/>
                </a:lnTo>
                <a:lnTo>
                  <a:pt x="14698" y="5527"/>
                </a:lnTo>
                <a:cubicBezTo>
                  <a:pt x="14692" y="4677"/>
                  <a:pt x="14692" y="3842"/>
                  <a:pt x="14698" y="2992"/>
                </a:cubicBezTo>
                <a:lnTo>
                  <a:pt x="13063" y="2992"/>
                </a:lnTo>
                <a:close/>
                <a:moveTo>
                  <a:pt x="15564" y="2992"/>
                </a:moveTo>
                <a:lnTo>
                  <a:pt x="15564" y="3360"/>
                </a:lnTo>
                <a:cubicBezTo>
                  <a:pt x="15677" y="3493"/>
                  <a:pt x="15690" y="3810"/>
                  <a:pt x="15690" y="4044"/>
                </a:cubicBezTo>
                <a:cubicBezTo>
                  <a:pt x="15690" y="4377"/>
                  <a:pt x="15674" y="4746"/>
                  <a:pt x="15583" y="5930"/>
                </a:cubicBezTo>
                <a:lnTo>
                  <a:pt x="15178" y="11234"/>
                </a:lnTo>
                <a:cubicBezTo>
                  <a:pt x="15027" y="13185"/>
                  <a:pt x="14927" y="14216"/>
                  <a:pt x="14874" y="14667"/>
                </a:cubicBezTo>
                <a:lnTo>
                  <a:pt x="15273" y="14667"/>
                </a:lnTo>
                <a:cubicBezTo>
                  <a:pt x="15276" y="14400"/>
                  <a:pt x="15294" y="13898"/>
                  <a:pt x="15319" y="13232"/>
                </a:cubicBezTo>
                <a:cubicBezTo>
                  <a:pt x="15347" y="12564"/>
                  <a:pt x="15401" y="11616"/>
                  <a:pt x="15473" y="10448"/>
                </a:cubicBezTo>
                <a:lnTo>
                  <a:pt x="16170" y="10448"/>
                </a:lnTo>
                <a:lnTo>
                  <a:pt x="16265" y="11932"/>
                </a:lnTo>
                <a:cubicBezTo>
                  <a:pt x="16324" y="12866"/>
                  <a:pt x="16393" y="14033"/>
                  <a:pt x="16411" y="14667"/>
                </a:cubicBezTo>
                <a:cubicBezTo>
                  <a:pt x="16411" y="14667"/>
                  <a:pt x="16971" y="14667"/>
                  <a:pt x="16971" y="14667"/>
                </a:cubicBezTo>
                <a:cubicBezTo>
                  <a:pt x="16924" y="14250"/>
                  <a:pt x="16826" y="13082"/>
                  <a:pt x="16735" y="11714"/>
                </a:cubicBezTo>
                <a:lnTo>
                  <a:pt x="16274" y="4727"/>
                </a:lnTo>
                <a:cubicBezTo>
                  <a:pt x="16208" y="3743"/>
                  <a:pt x="16201" y="3342"/>
                  <a:pt x="16192" y="2992"/>
                </a:cubicBezTo>
                <a:lnTo>
                  <a:pt x="15564" y="2992"/>
                </a:lnTo>
                <a:close/>
                <a:moveTo>
                  <a:pt x="17140" y="2992"/>
                </a:moveTo>
                <a:lnTo>
                  <a:pt x="17140" y="3360"/>
                </a:lnTo>
                <a:cubicBezTo>
                  <a:pt x="17250" y="3493"/>
                  <a:pt x="17266" y="3662"/>
                  <a:pt x="17266" y="4296"/>
                </a:cubicBezTo>
                <a:lnTo>
                  <a:pt x="17266" y="13367"/>
                </a:lnTo>
                <a:cubicBezTo>
                  <a:pt x="17266" y="14001"/>
                  <a:pt x="17250" y="14170"/>
                  <a:pt x="17140" y="14303"/>
                </a:cubicBezTo>
                <a:lnTo>
                  <a:pt x="17140" y="14667"/>
                </a:lnTo>
                <a:lnTo>
                  <a:pt x="17861" y="14667"/>
                </a:lnTo>
                <a:lnTo>
                  <a:pt x="17861" y="14303"/>
                </a:lnTo>
                <a:cubicBezTo>
                  <a:pt x="17752" y="14170"/>
                  <a:pt x="17736" y="14001"/>
                  <a:pt x="17736" y="13367"/>
                </a:cubicBezTo>
                <a:lnTo>
                  <a:pt x="17736" y="8645"/>
                </a:lnTo>
                <a:lnTo>
                  <a:pt x="18584" y="8645"/>
                </a:lnTo>
                <a:cubicBezTo>
                  <a:pt x="18584" y="8645"/>
                  <a:pt x="18584" y="13367"/>
                  <a:pt x="18584" y="13367"/>
                </a:cubicBezTo>
                <a:cubicBezTo>
                  <a:pt x="18584" y="14001"/>
                  <a:pt x="18568" y="14170"/>
                  <a:pt x="18458" y="14303"/>
                </a:cubicBezTo>
                <a:lnTo>
                  <a:pt x="18458" y="14667"/>
                </a:lnTo>
                <a:lnTo>
                  <a:pt x="19180" y="14667"/>
                </a:lnTo>
                <a:lnTo>
                  <a:pt x="19180" y="14303"/>
                </a:lnTo>
                <a:cubicBezTo>
                  <a:pt x="19070" y="14170"/>
                  <a:pt x="19055" y="14001"/>
                  <a:pt x="19055" y="13367"/>
                </a:cubicBezTo>
                <a:lnTo>
                  <a:pt x="19055" y="4296"/>
                </a:lnTo>
                <a:cubicBezTo>
                  <a:pt x="19055" y="3662"/>
                  <a:pt x="19070" y="3493"/>
                  <a:pt x="19180" y="3360"/>
                </a:cubicBezTo>
                <a:lnTo>
                  <a:pt x="19180" y="2992"/>
                </a:lnTo>
                <a:lnTo>
                  <a:pt x="18458" y="2992"/>
                </a:lnTo>
                <a:lnTo>
                  <a:pt x="18458" y="3360"/>
                </a:lnTo>
                <a:cubicBezTo>
                  <a:pt x="18568" y="3493"/>
                  <a:pt x="18584" y="3662"/>
                  <a:pt x="18584" y="4296"/>
                </a:cubicBezTo>
                <a:lnTo>
                  <a:pt x="18584" y="7879"/>
                </a:lnTo>
                <a:lnTo>
                  <a:pt x="17736" y="7879"/>
                </a:lnTo>
                <a:lnTo>
                  <a:pt x="17736" y="4296"/>
                </a:lnTo>
                <a:cubicBezTo>
                  <a:pt x="17736" y="3662"/>
                  <a:pt x="17752" y="3493"/>
                  <a:pt x="17861" y="3360"/>
                </a:cubicBezTo>
                <a:lnTo>
                  <a:pt x="17861" y="2992"/>
                </a:lnTo>
                <a:lnTo>
                  <a:pt x="17140" y="2992"/>
                </a:lnTo>
                <a:close/>
                <a:moveTo>
                  <a:pt x="19529" y="2992"/>
                </a:moveTo>
                <a:lnTo>
                  <a:pt x="19529" y="3360"/>
                </a:lnTo>
                <a:cubicBezTo>
                  <a:pt x="19638" y="3493"/>
                  <a:pt x="19655" y="3662"/>
                  <a:pt x="19655" y="4296"/>
                </a:cubicBezTo>
                <a:cubicBezTo>
                  <a:pt x="19655" y="4296"/>
                  <a:pt x="19655" y="13367"/>
                  <a:pt x="19655" y="13367"/>
                </a:cubicBezTo>
                <a:cubicBezTo>
                  <a:pt x="19655" y="14001"/>
                  <a:pt x="19638" y="14170"/>
                  <a:pt x="19529" y="14303"/>
                </a:cubicBezTo>
                <a:lnTo>
                  <a:pt x="19529" y="14667"/>
                </a:lnTo>
                <a:lnTo>
                  <a:pt x="20250" y="14667"/>
                </a:lnTo>
                <a:lnTo>
                  <a:pt x="20250" y="14303"/>
                </a:lnTo>
                <a:cubicBezTo>
                  <a:pt x="20141" y="14170"/>
                  <a:pt x="20125" y="14001"/>
                  <a:pt x="20125" y="13367"/>
                </a:cubicBezTo>
                <a:lnTo>
                  <a:pt x="20125" y="4296"/>
                </a:lnTo>
                <a:cubicBezTo>
                  <a:pt x="20125" y="3662"/>
                  <a:pt x="20141" y="3493"/>
                  <a:pt x="20250" y="3360"/>
                </a:cubicBezTo>
                <a:lnTo>
                  <a:pt x="20250" y="2992"/>
                </a:lnTo>
                <a:lnTo>
                  <a:pt x="19529" y="2992"/>
                </a:lnTo>
                <a:close/>
                <a:moveTo>
                  <a:pt x="20906" y="2992"/>
                </a:moveTo>
                <a:cubicBezTo>
                  <a:pt x="20847" y="3792"/>
                  <a:pt x="20624" y="5376"/>
                  <a:pt x="20451" y="6560"/>
                </a:cubicBezTo>
                <a:lnTo>
                  <a:pt x="20163" y="8548"/>
                </a:lnTo>
                <a:lnTo>
                  <a:pt x="20496" y="11200"/>
                </a:lnTo>
                <a:cubicBezTo>
                  <a:pt x="20725" y="13035"/>
                  <a:pt x="20803" y="14050"/>
                  <a:pt x="20856" y="14667"/>
                </a:cubicBezTo>
                <a:lnTo>
                  <a:pt x="21595" y="14667"/>
                </a:lnTo>
                <a:cubicBezTo>
                  <a:pt x="21334" y="13266"/>
                  <a:pt x="20975" y="10698"/>
                  <a:pt x="20822" y="9547"/>
                </a:cubicBezTo>
                <a:cubicBezTo>
                  <a:pt x="20822" y="9547"/>
                  <a:pt x="20536" y="7394"/>
                  <a:pt x="20536" y="7394"/>
                </a:cubicBezTo>
                <a:lnTo>
                  <a:pt x="20765" y="6095"/>
                </a:lnTo>
                <a:cubicBezTo>
                  <a:pt x="20866" y="5511"/>
                  <a:pt x="21214" y="3645"/>
                  <a:pt x="21421" y="3011"/>
                </a:cubicBezTo>
                <a:lnTo>
                  <a:pt x="21421" y="2992"/>
                </a:lnTo>
                <a:lnTo>
                  <a:pt x="20906" y="2992"/>
                </a:lnTo>
                <a:close/>
                <a:moveTo>
                  <a:pt x="3744" y="3185"/>
                </a:moveTo>
                <a:cubicBezTo>
                  <a:pt x="3744" y="3185"/>
                  <a:pt x="1286" y="10701"/>
                  <a:pt x="1286" y="10701"/>
                </a:cubicBezTo>
                <a:lnTo>
                  <a:pt x="93" y="7055"/>
                </a:lnTo>
                <a:cubicBezTo>
                  <a:pt x="70" y="7458"/>
                  <a:pt x="50" y="7874"/>
                  <a:pt x="36" y="8296"/>
                </a:cubicBezTo>
                <a:lnTo>
                  <a:pt x="1286" y="12112"/>
                </a:lnTo>
                <a:lnTo>
                  <a:pt x="3882" y="4179"/>
                </a:lnTo>
                <a:cubicBezTo>
                  <a:pt x="3839" y="3835"/>
                  <a:pt x="3793" y="3502"/>
                  <a:pt x="3744" y="3185"/>
                </a:cubicBezTo>
                <a:close/>
                <a:moveTo>
                  <a:pt x="11926" y="3728"/>
                </a:moveTo>
                <a:lnTo>
                  <a:pt x="11977" y="3728"/>
                </a:lnTo>
                <a:cubicBezTo>
                  <a:pt x="12272" y="3728"/>
                  <a:pt x="12372" y="4710"/>
                  <a:pt x="12372" y="6245"/>
                </a:cubicBezTo>
                <a:cubicBezTo>
                  <a:pt x="12372" y="8063"/>
                  <a:pt x="12302" y="9314"/>
                  <a:pt x="12010" y="9314"/>
                </a:cubicBezTo>
                <a:cubicBezTo>
                  <a:pt x="12010" y="9314"/>
                  <a:pt x="11788" y="9314"/>
                  <a:pt x="11788" y="9314"/>
                </a:cubicBezTo>
                <a:lnTo>
                  <a:pt x="11788" y="4359"/>
                </a:lnTo>
                <a:cubicBezTo>
                  <a:pt x="11788" y="3808"/>
                  <a:pt x="11832" y="3728"/>
                  <a:pt x="11926" y="3728"/>
                </a:cubicBezTo>
                <a:close/>
                <a:moveTo>
                  <a:pt x="15827" y="4960"/>
                </a:moveTo>
                <a:lnTo>
                  <a:pt x="16123" y="9663"/>
                </a:lnTo>
                <a:cubicBezTo>
                  <a:pt x="16123" y="9663"/>
                  <a:pt x="15524" y="9663"/>
                  <a:pt x="15524" y="9663"/>
                </a:cubicBezTo>
                <a:lnTo>
                  <a:pt x="15827" y="4960"/>
                </a:lnTo>
                <a:close/>
                <a:moveTo>
                  <a:pt x="3999" y="5236"/>
                </a:moveTo>
                <a:lnTo>
                  <a:pt x="1286" y="13527"/>
                </a:lnTo>
                <a:lnTo>
                  <a:pt x="5" y="9615"/>
                </a:lnTo>
                <a:cubicBezTo>
                  <a:pt x="1" y="9862"/>
                  <a:pt x="0" y="10108"/>
                  <a:pt x="0" y="10361"/>
                </a:cubicBezTo>
                <a:cubicBezTo>
                  <a:pt x="0" y="16568"/>
                  <a:pt x="947" y="21600"/>
                  <a:pt x="2115" y="21600"/>
                </a:cubicBezTo>
                <a:cubicBezTo>
                  <a:pt x="3283" y="21600"/>
                  <a:pt x="4230" y="16568"/>
                  <a:pt x="4230" y="10361"/>
                </a:cubicBezTo>
                <a:cubicBezTo>
                  <a:pt x="4230" y="8514"/>
                  <a:pt x="4147" y="6773"/>
                  <a:pt x="3999" y="5236"/>
                </a:cubicBezTo>
                <a:close/>
                <a:moveTo>
                  <a:pt x="7927" y="7913"/>
                </a:moveTo>
                <a:lnTo>
                  <a:pt x="8119" y="7913"/>
                </a:lnTo>
                <a:cubicBezTo>
                  <a:pt x="8489" y="7913"/>
                  <a:pt x="8586" y="8979"/>
                  <a:pt x="8586" y="10880"/>
                </a:cubicBezTo>
                <a:cubicBezTo>
                  <a:pt x="8586" y="12915"/>
                  <a:pt x="8474" y="13935"/>
                  <a:pt x="8188" y="13935"/>
                </a:cubicBezTo>
                <a:cubicBezTo>
                  <a:pt x="8188" y="13935"/>
                  <a:pt x="8121" y="13935"/>
                  <a:pt x="8121" y="13935"/>
                </a:cubicBezTo>
                <a:cubicBezTo>
                  <a:pt x="7964" y="13935"/>
                  <a:pt x="7927" y="13667"/>
                  <a:pt x="7927" y="12916"/>
                </a:cubicBezTo>
                <a:lnTo>
                  <a:pt x="7927" y="7913"/>
                </a:lnTo>
                <a:close/>
                <a:moveTo>
                  <a:pt x="13658" y="7913"/>
                </a:moveTo>
                <a:lnTo>
                  <a:pt x="13850" y="7913"/>
                </a:lnTo>
                <a:cubicBezTo>
                  <a:pt x="14220" y="7913"/>
                  <a:pt x="14318" y="8979"/>
                  <a:pt x="14318" y="10880"/>
                </a:cubicBezTo>
                <a:cubicBezTo>
                  <a:pt x="14318" y="12915"/>
                  <a:pt x="14205" y="13935"/>
                  <a:pt x="13919" y="13935"/>
                </a:cubicBezTo>
                <a:cubicBezTo>
                  <a:pt x="13919" y="13935"/>
                  <a:pt x="13854" y="13935"/>
                  <a:pt x="13854" y="13935"/>
                </a:cubicBezTo>
                <a:cubicBezTo>
                  <a:pt x="13697" y="13935"/>
                  <a:pt x="13658" y="13667"/>
                  <a:pt x="13658" y="12916"/>
                </a:cubicBezTo>
                <a:lnTo>
                  <a:pt x="13658" y="7913"/>
                </a:lnTo>
                <a:close/>
                <a:moveTo>
                  <a:pt x="5519" y="17532"/>
                </a:moveTo>
                <a:lnTo>
                  <a:pt x="5519" y="18701"/>
                </a:lnTo>
                <a:lnTo>
                  <a:pt x="21600" y="18701"/>
                </a:lnTo>
                <a:cubicBezTo>
                  <a:pt x="21600" y="18701"/>
                  <a:pt x="21600" y="17532"/>
                  <a:pt x="21600" y="17532"/>
                </a:cubicBezTo>
                <a:lnTo>
                  <a:pt x="5519" y="1753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260313"/>
      </p:ext>
    </p:extLst>
  </p:cSld>
  <p:clrMapOvr>
    <a:masterClrMapping/>
  </p:clrMapOvr>
</p:sld>
</file>

<file path=ppt/theme/theme1.xml><?xml version="1.0" encoding="utf-8"?>
<a:theme xmlns:a="http://schemas.openxmlformats.org/drawingml/2006/main" name="СБ">
  <a:themeElements>
    <a:clrScheme name="шаблон СБ 1">
      <a:dk1>
        <a:srgbClr val="000000"/>
      </a:dk1>
      <a:lt1>
        <a:srgbClr val="FFFFFF"/>
      </a:lt1>
      <a:dk2>
        <a:srgbClr val="006F3C"/>
      </a:dk2>
      <a:lt2>
        <a:srgbClr val="999999"/>
      </a:lt2>
      <a:accent1>
        <a:srgbClr val="11A74C"/>
      </a:accent1>
      <a:accent2>
        <a:srgbClr val="7DC244"/>
      </a:accent2>
      <a:accent3>
        <a:srgbClr val="DC0F00"/>
      </a:accent3>
      <a:accent4>
        <a:srgbClr val="139884"/>
      </a:accent4>
      <a:accent5>
        <a:srgbClr val="EB7F2E"/>
      </a:accent5>
      <a:accent6>
        <a:srgbClr val="0C8CBB"/>
      </a:accent6>
      <a:hlink>
        <a:srgbClr val="71C7C4"/>
      </a:hlink>
      <a:folHlink>
        <a:srgbClr val="F6AC2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-СБ-16-9" id="{81A48CC6-F9D6-1F49-AB0F-B6AC6FBCBD53}" vid="{E0BF4E68-720D-CB45-9478-78D95A2769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шаблон-СБ-16-9</Template>
  <TotalTime>16244</TotalTime>
  <Words>1338</Words>
  <Application>Microsoft Office PowerPoint</Application>
  <PresentationFormat>Широкоэкранный</PresentationFormat>
  <Paragraphs>126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Malgun Gothic</vt:lpstr>
      <vt:lpstr>Arial</vt:lpstr>
      <vt:lpstr>Calibri</vt:lpstr>
      <vt:lpstr>Calibri Light</vt:lpstr>
      <vt:lpstr>Gill Sans</vt:lpstr>
      <vt:lpstr>Lato Regular</vt:lpstr>
      <vt:lpstr>Times New Roman</vt:lpstr>
      <vt:lpstr>Verdana</vt:lpstr>
      <vt:lpstr>Wingdings</vt:lpstr>
      <vt:lpstr>ヒラギノ角ゴ Pro W3</vt:lpstr>
      <vt:lpstr>СБ</vt:lpstr>
      <vt:lpstr>Сопровождение договоров капитального ремонта для подрядчиков  В рамках ПП РФ №615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и Performance  Management</dc:title>
  <dc:creator>Microsoft Office User</dc:creator>
  <cp:lastModifiedBy>Казакова Елена Алексеевна</cp:lastModifiedBy>
  <cp:revision>251</cp:revision>
  <dcterms:created xsi:type="dcterms:W3CDTF">2017-09-11T08:12:37Z</dcterms:created>
  <dcterms:modified xsi:type="dcterms:W3CDTF">2020-05-07T08:10:09Z</dcterms:modified>
</cp:coreProperties>
</file>